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embeddings/oleObject1.doc" ContentType="application/msword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wmf" ContentType="image/x-wmf"/>
  <Override PartName="/ppt/media/image4.jpeg" ContentType="image/jpeg"/>
  <Override PartName="/ppt/media/image2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6323BAA-360E-48DB-9F6F-FC062E23E196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12/08/20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33C8A3-4372-4E24-814C-C4F0D2EF109C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Fare clic per modificare lo stile del titolo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Fare clic per modificare stili del testo dello schema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latin typeface="Calibri"/>
              </a:rPr>
              <a:t>Secondo livello</a:t>
            </a:r>
            <a:endParaRPr b="0" lang="it-IT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Calibri"/>
              </a:rPr>
              <a:t>Terzo livello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Quarto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Quinto livello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C8AA18-1337-476D-846A-95ADF4A19F9A}" type="datetime">
              <a:rPr b="0" lang="it-IT" sz="1200" spc="-1" strike="noStrike">
                <a:solidFill>
                  <a:srgbClr val="8b8b8b"/>
                </a:solidFill>
                <a:latin typeface="Calibri"/>
              </a:rPr>
              <a:t>12/08/20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57770E-1CF4-46CE-9C37-DD6EF89E3D90}" type="slidenum">
              <a:rPr b="0" lang="it-IT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doc"/><Relationship Id="rId2" Type="http://schemas.openxmlformats.org/officeDocument/2006/relationships/image" Target="../media/image1.wmf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1"/>
          <p:cNvGraphicFramePr/>
          <p:nvPr/>
        </p:nvGraphicFramePr>
        <p:xfrm>
          <a:off x="677880" y="214200"/>
          <a:ext cx="1254600" cy="1142640"/>
        </p:xfrm>
        <a:graphic>
          <a:graphicData uri="http://schemas.openxmlformats.org/presentationml/2006/ole">
            <p:oleObj progId="Word.Document.8" r:id="rId1" spid="">
              <p:embed/>
              <p:pic>
                <p:nvPicPr>
                  <p:cNvPr id="83" name="Object 5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77880" y="214200"/>
                    <a:ext cx="1254600" cy="114264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84" name="CustomShape 2"/>
          <p:cNvSpPr/>
          <p:nvPr/>
        </p:nvSpPr>
        <p:spPr>
          <a:xfrm>
            <a:off x="2714760" y="1071720"/>
            <a:ext cx="3313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Architettura Sociale    2011-2012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2714760" y="642960"/>
            <a:ext cx="5571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Politecnico di Milano – Facoltà di architettura e società 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623680" y="5362200"/>
            <a:ext cx="5143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Prof. Mauro Bianconi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87" name="Picture 2" descr="C:\Documents and Settings\Bianconi\Desktop\corso 2012\scuola  salernitatum.jpg"/>
          <p:cNvPicPr/>
          <p:nvPr/>
        </p:nvPicPr>
        <p:blipFill>
          <a:blip r:embed="rId3"/>
          <a:stretch/>
        </p:blipFill>
        <p:spPr>
          <a:xfrm>
            <a:off x="2717280" y="1550520"/>
            <a:ext cx="3762720" cy="336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71320" y="285840"/>
            <a:ext cx="8115120" cy="62863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genere phlegmatico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Phlegma vires modicas tribuit lotosque brevesque.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phlegma facit pingues, sanguis reddit mediocres.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otia non studio tradunt, sed corpora somno.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sensus hebes, tardus motus, pigritia, somnus.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hic somnolentus, piger, in sputamine multus.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est huic sensus hebes, pinguis, facie color albus.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      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 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genere melancholico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Restat adhuc tristis cholerae substantia nigrae,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quae reddit pravos, pertristes, pauca loquentes.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hi vigilant studiis, nec mens est dedita somno,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servant propositum, sibi nil reputant fore tutum.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invidus et tristis, cupidus dextraeque tenacis,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non expers fraudis, timidus luteique coloris.</a:t>
            </a:r>
            <a:br/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         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humorum coloribus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Hi sunt humores, qui praestant cuique colores.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omnibus in rebus ex phlegmate fit color albus.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sanguine fit rubens; cholera rubea quoque rufus.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corporibus fuscum bilis dat nigra colorem;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esse solent fusci quos bilis possidet atra.</a:t>
            </a:r>
            <a:br/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Picture 1" descr="C:\Documents and Settings\Bianconi\Desktop\corso 2012\uroscopia.jpg"/>
          <p:cNvPicPr/>
          <p:nvPr/>
        </p:nvPicPr>
        <p:blipFill>
          <a:blip r:embed="rId1"/>
          <a:stretch/>
        </p:blipFill>
        <p:spPr>
          <a:xfrm>
            <a:off x="4929120" y="3357720"/>
            <a:ext cx="2884320" cy="1956960"/>
          </a:xfrm>
          <a:prstGeom prst="rect">
            <a:avLst/>
          </a:prstGeom>
          <a:ln w="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5143680" y="5357880"/>
            <a:ext cx="221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uroscopia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85840"/>
            <a:ext cx="8229240" cy="5839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US" sz="3200" spc="-1" strike="noStrike">
                <a:solidFill>
                  <a:srgbClr val="ff0000"/>
                </a:solidFill>
                <a:latin typeface="Calibri"/>
              </a:rPr>
              <a:t>     </a:t>
            </a:r>
            <a:r>
              <a:rPr b="0" lang="en-US" sz="2000" spc="-1" strike="noStrike">
                <a:solidFill>
                  <a:srgbClr val="ff0000"/>
                </a:solidFill>
                <a:latin typeface="Calibri"/>
              </a:rPr>
              <a:t>De abundantia sanguinis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 peccet sanguis, facies rubet, extat ocellus,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inflantur genae corpus nimiumque gravatur,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est pulsusque frequens, plenus, mollis, dolor ingens</a:t>
            </a:r>
            <a:br/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maxime fit frontis et constipatio ventris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siccaque lingua, sitis et somnia plena rubore,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dulcor adest sputi, sunt acria dulcia quaeque.</a:t>
            </a:r>
            <a:br/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2000" spc="-1" strike="noStrike">
                <a:solidFill>
                  <a:srgbClr val="ff0000"/>
                </a:solidFill>
                <a:latin typeface="Calibri"/>
              </a:rPr>
              <a:t>De abundantia cholerae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Accusat choleram dextrae dolor, aspera lingua,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tinnitus vomitusque frequens, vigilantia multa,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multa sitis pinguisque eiectio, tormina ventris,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nausea fit morsus cordis, languescit onexia, 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         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pulsus adest gracilis, durus veloxque, calescens.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aret amaretque os, incendia somnia fingunt.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ff0000"/>
                </a:solidFill>
                <a:latin typeface="Calibri"/>
              </a:rPr>
              <a:t>De abundantia phlegmatis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Phlegma supergrediens proprias in corpore leges,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os facit insipidum, fastidia crebra, salivas,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costarum, stomachi simul occipitisque dolores,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pulsus adest rarus, tardus, mollis quoque inanis.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praecedit fallax phantasmata somnus aquosa.</a:t>
            </a:r>
            <a:br/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2000" spc="-1" strike="noStrike">
                <a:solidFill>
                  <a:srgbClr val="ff0000"/>
                </a:solidFill>
                <a:latin typeface="Calibri"/>
              </a:rPr>
              <a:t>De abundantia melancholiae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Humorum pleno dum faex in corpore regnat,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nigra cutis, durus pulsus tenuisque urina,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sollicitudo, timor, tristitia, somnia tetra.</a:t>
            </a:r>
            <a:br/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coacescunt ructus, sapor et sputaminis idem.</a:t>
            </a:r>
            <a:endParaRPr b="0" lang="it-IT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levaque praecipue tinnit vel sibilat auris.</a:t>
            </a:r>
            <a:br/>
            <a:br/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1" descr="C:\Documents and Settings\Bianconi\Desktop\corso 2012\gsms_1553d_egenolf_come_posizionare_una_casa_in_cui__vivere.jpg"/>
          <p:cNvPicPr/>
          <p:nvPr/>
        </p:nvPicPr>
        <p:blipFill>
          <a:blip r:embed="rId1"/>
          <a:stretch/>
        </p:blipFill>
        <p:spPr>
          <a:xfrm>
            <a:off x="15912720" y="4429080"/>
            <a:ext cx="16105320" cy="2147364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2" descr="C:\Documents and Settings\Bianconi\Desktop\corso 2012\conciliator.jpg"/>
          <p:cNvPicPr/>
          <p:nvPr/>
        </p:nvPicPr>
        <p:blipFill>
          <a:blip r:embed="rId2"/>
          <a:stretch/>
        </p:blipFill>
        <p:spPr>
          <a:xfrm>
            <a:off x="5000760" y="2071800"/>
            <a:ext cx="2827800" cy="36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642960"/>
            <a:ext cx="8229240" cy="5482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ff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phlebotomia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denus septenus vix phlebotomum petit annus.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Spiritus uberior exit per phlebotomiam: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spiritus ex potu vini mox multiplicatur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humorumque cibo damnum lente reparatur.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lumina clarificat, sincerat phlebotomia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mentes et cerebrum, calidas facit esse medullas,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viscera purgabit, stomachum ventremque coercet,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puros dat sensus, dat somnum, taedia tollit,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auditus, vocem, vires producit et auget.</a:t>
            </a:r>
            <a:br/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        </a:t>
            </a:r>
            <a:br/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 De phlebotomandi tempore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Tres insunt istis, Maius, September, Aprilis,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et sunt lunares, sunt velut Hydra dies.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prima dies primi postremoque posteriorum,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nec sanguis minui, nec carnis anseris uti.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 sene vel iuvene, si venae sanguine plenae,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omni mense bene confert incisio venae.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hi sunt tres menses: Maius, September, Aprilis.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 quibus eminuas, ut longo tempore vivas.  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Fridida natura, frigens regio, dolor ingens,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post lavacrum, coitum, minor aetas atque senilis,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Picture 1" descr="C:\Documents and Settings\Bianconi\Desktop\corso 2012\chirurgia.jpg"/>
          <p:cNvPicPr/>
          <p:nvPr/>
        </p:nvPicPr>
        <p:blipFill>
          <a:blip r:embed="rId1"/>
          <a:stretch/>
        </p:blipFill>
        <p:spPr>
          <a:xfrm>
            <a:off x="5214960" y="2071800"/>
            <a:ext cx="2627280" cy="37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571320"/>
            <a:ext cx="8229240" cy="5554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/>
          </a:bodyPr>
          <a:p>
            <a:pPr marL="343080" indent="-34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Quid phlebotomia efficit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Exhilarat tristes, iratos placat, amantes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ne sint amentes, phlebotomia facit.</a:t>
            </a:r>
            <a:br/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Quomodo phlebotomare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Fac plagam largam mediocriter, ut cito fumus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exeat uberius liberiusque cruor.</a:t>
            </a:r>
            <a:br/>
            <a:br/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De phlebotomia et phlebotomato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Sanguine subtracto sex horis est vigilandum,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ne somni fumus laedat sensibile corpus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ne nervum laedas, non sit tibi plaga profunda.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sanguine purgatus non carpas protinus escas.</a:t>
            </a:r>
            <a:br/>
            <a:br/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Quid interdictum est phlebotomato homine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Omnia de lacte vitabis minute,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et vitet potum phlebotomatus homo.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frigida vitabis, quia sunt inimica minutis.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interdictus erit minutis nubilus aer.</a:t>
            </a:r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spiritus exultat minutis luce per auras.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omnis apta quies, est motus valde novicus.</a:t>
            </a:r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         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Quando phlebotomare necesse est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Principio minuas in acutis, peracutis.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aetatis mediae multum de sanguine tolle,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sed puer atque senex tollet uterque parum.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ver tollat duplum, reliquum tempus tibi simplum.</a:t>
            </a:r>
            <a:br/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     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         </a:t>
            </a:r>
            <a:br/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071360" y="180000"/>
            <a:ext cx="6614640" cy="3142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5000"/>
          </a:bodyPr>
          <a:p>
            <a:pPr>
              <a:lnSpc>
                <a:spcPct val="100000"/>
              </a:lnSpc>
              <a:spcBef>
                <a:spcPts val="1120"/>
              </a:spcBef>
              <a:tabLst>
                <a:tab algn="l" pos="0"/>
              </a:tabLst>
            </a:pPr>
            <a:br/>
            <a:r>
              <a:rPr b="0" lang="it-IT" sz="5600" spc="-1" strike="noStrike">
                <a:solidFill>
                  <a:srgbClr val="ff0000"/>
                </a:solidFill>
                <a:latin typeface="Calibri"/>
              </a:rPr>
              <a:t>           </a:t>
            </a:r>
            <a:br/>
            <a:r>
              <a:rPr b="0" lang="it-IT" sz="5600" spc="-1" strike="noStrike">
                <a:solidFill>
                  <a:srgbClr val="ff0000"/>
                </a:solidFill>
                <a:latin typeface="Calibri"/>
              </a:rPr>
              <a:t> </a:t>
            </a:r>
            <a:r>
              <a:rPr b="0" lang="it-IT" sz="3500" spc="-1" strike="noStrike">
                <a:solidFill>
                  <a:srgbClr val="ff0000"/>
                </a:solidFill>
                <a:latin typeface="Calibri"/>
              </a:rPr>
              <a:t>Quid quo tempore phlebotomandum est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Aestas, ver, dextras: autumnus hiemsque sinistras.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quattuor haec membra: cephe, cor, pes, hepar vacuanda.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ver cor, hepar aestas, ordo sequens reliquas.</a:t>
            </a:r>
            <a:br/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           </a:t>
            </a:r>
            <a:br/>
            <a:r>
              <a:rPr b="0" lang="it-IT" sz="3500" spc="-1" strike="noStrike">
                <a:solidFill>
                  <a:srgbClr val="ff0000"/>
                </a:solidFill>
                <a:latin typeface="Calibri"/>
              </a:rPr>
              <a:t> De salvatella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Dat salvatella tibi plurima dona minuta: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purgat hepar, splenem, pectus, praecordia, vocem;</a:t>
            </a:r>
            <a:br/>
            <a:r>
              <a:rPr b="0" lang="it-IT" sz="3500" spc="-1" strike="noStrike">
                <a:solidFill>
                  <a:srgbClr val="8b8b8b"/>
                </a:solidFill>
                <a:latin typeface="Calibri"/>
              </a:rPr>
              <a:t>innaturalem tollit de corde dolorem.</a:t>
            </a:r>
            <a:endParaRPr b="0" lang="it-IT" sz="3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  <a:tabLst>
                <a:tab algn="l" pos="0"/>
              </a:tabLst>
            </a:pPr>
            <a:r>
              <a:rPr b="0" lang="it-IT" sz="5600" spc="-1" strike="noStrike">
                <a:solidFill>
                  <a:srgbClr val="8b8b8b"/>
                </a:solidFill>
                <a:latin typeface="Calibri"/>
              </a:rPr>
              <a:t> </a:t>
            </a:r>
            <a:endParaRPr b="0" lang="it-IT" sz="5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it-IT" sz="5600" spc="-1" strike="noStrike">
              <a:latin typeface="Arial"/>
            </a:endParaRPr>
          </a:p>
        </p:txBody>
      </p:sp>
      <p:pic>
        <p:nvPicPr>
          <p:cNvPr id="118" name="Picture 2" descr="C:\Documents and Settings\Bianconi\Desktop\corso 2012\scuola_medica_salernitana.jpg"/>
          <p:cNvPicPr/>
          <p:nvPr/>
        </p:nvPicPr>
        <p:blipFill>
          <a:blip r:embed="rId1"/>
          <a:stretch/>
        </p:blipFill>
        <p:spPr>
          <a:xfrm>
            <a:off x="1143000" y="3205800"/>
            <a:ext cx="4437000" cy="32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285840" y="274680"/>
            <a:ext cx="8643600" cy="79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it-IT" sz="1800" spc="-1" strike="noStrike">
                <a:solidFill>
                  <a:srgbClr val="000000"/>
                </a:solidFill>
                <a:latin typeface="Calibri"/>
              </a:rPr>
              <a:t>La Regola di San Benedetto</a:t>
            </a:r>
            <a:br/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Il capitolo 36 della Regola Benedettina è specificamente dedicato ai malati</a:t>
            </a:r>
            <a:br/>
            <a:endParaRPr b="0" lang="it-IT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457200" y="1000080"/>
            <a:ext cx="3828600" cy="5125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7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it-IT" sz="3200" spc="-1" strike="noStrike">
                <a:solidFill>
                  <a:srgbClr val="000000"/>
                </a:solidFill>
                <a:latin typeface="Calibri"/>
              </a:rPr>
              <a:t>FRATRIBUS</a:t>
            </a:r>
            <a:endParaRPr b="0" lang="it-IT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Infirmorum cura ante omnia et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super omnia adhibenda est, ut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sicut revera Christo ita eis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serviatur,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quia ipse dixit: Infirmus fui et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visitastis me,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et: Quod fecistis uni de his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minimis, mihi fecistis.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Sed et ipsi infirmi considerent in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honorem Dei sibi servire et non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superfluitate sua contristent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fratres suos servientes sibi.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Qui tamen patienter portandi sunt,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quia de talibus copiosior mercis adquiritur.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Ergo cura maxima sit abbati ne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3400" spc="-1" strike="noStrike">
                <a:solidFill>
                  <a:srgbClr val="000000"/>
                </a:solidFill>
                <a:latin typeface="Calibri"/>
              </a:rPr>
              <a:t>aliquam neglegentiam patiantur.</a:t>
            </a: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3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4357800" y="928800"/>
            <a:ext cx="4214520" cy="47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it-IT" sz="1600" spc="-1" strike="noStrike">
                <a:solidFill>
                  <a:srgbClr val="000000"/>
                </a:solidFill>
                <a:latin typeface="Calibri"/>
              </a:rPr>
              <a:t>XXXVI - DE INFIRMIS 36. I FRATELLI MALATI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Dei malati bisogna avere cura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prima di tutto e al di sopra di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tutto per servirli come Cristo in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persona, perché Lui stesso ha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detto: </a:t>
            </a:r>
            <a:r>
              <a:rPr b="0" i="1" lang="it-IT" sz="1600" spc="-1" strike="noStrike">
                <a:solidFill>
                  <a:srgbClr val="000000"/>
                </a:solidFill>
                <a:latin typeface="Calibri"/>
              </a:rPr>
              <a:t>ero malato e mi avete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600" spc="-1" strike="noStrike">
                <a:solidFill>
                  <a:srgbClr val="000000"/>
                </a:solidFill>
                <a:latin typeface="Calibri"/>
              </a:rPr>
              <a:t>visitato, 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e: </a:t>
            </a:r>
            <a:r>
              <a:rPr b="0" i="1" lang="it-IT" sz="1600" spc="-1" strike="noStrike">
                <a:solidFill>
                  <a:srgbClr val="000000"/>
                </a:solidFill>
                <a:latin typeface="Calibri"/>
              </a:rPr>
              <a:t>quello che avete fatto 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600" spc="-1" strike="noStrike">
                <a:solidFill>
                  <a:srgbClr val="000000"/>
                </a:solidFill>
                <a:latin typeface="Calibri"/>
              </a:rPr>
              <a:t>uno di questi miei piccoli lo avete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it-IT" sz="1600" spc="-1" strike="noStrike">
                <a:solidFill>
                  <a:srgbClr val="000000"/>
                </a:solidFill>
                <a:latin typeface="Calibri"/>
              </a:rPr>
              <a:t>fatto a me.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Ma anche i malati da parte loro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devono essere consapevoli che il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servizio loro prestato è fatto in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onore di Dio, e non devono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affliggere con pretese eccessive 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fratelli che li assistono. Tuttavia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bisogna che essi siano sopportati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con pazienza perché sono proprio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loro a farci acquistare una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ricompensa più ricca.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0040" y="428760"/>
            <a:ext cx="3928680" cy="5143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000"/>
          </a:bodyPr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Quibus fratribus infirmis sit cella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super se deputata et servitor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timens Deum et diligens ac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sollicitus.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Balnearum usus infirmis quotiens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expedit offeratur, sanis autem et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maxime iuvenibus tardius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concedatur.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Sed et carnium esus infirmis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omnino debilibus pro reparatione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concedatur; adubi meliorati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fuerunt, a carnibus more solito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US" sz="6400" spc="-1" strike="noStrike">
                <a:solidFill>
                  <a:srgbClr val="000000"/>
                </a:solidFill>
                <a:latin typeface="Calibri"/>
              </a:rPr>
              <a:t>omnes abstineant.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Curam autem maximam habeat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abbas, ne a cellararis aut a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servitoribus neglegantur infirmi: et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ipsum respicit quidquid a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128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6400" spc="-1" strike="noStrike">
                <a:solidFill>
                  <a:srgbClr val="000000"/>
                </a:solidFill>
                <a:latin typeface="Calibri"/>
              </a:rPr>
              <a:t>discipulis delinquitur.</a:t>
            </a: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6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1" i="1" lang="it-IT" sz="4400" spc="-1" strike="noStrike">
                <a:solidFill>
                  <a:srgbClr val="000000"/>
                </a:solidFill>
                <a:latin typeface="Calibri"/>
              </a:rPr>
              <a:t>Regula S. Benedicti</a:t>
            </a: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,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Cava dei Tirreni, Abbazia della Santissima Trinità,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4400" spc="-1" strike="noStrike">
                <a:solidFill>
                  <a:srgbClr val="000000"/>
                </a:solidFill>
                <a:latin typeface="Calibri"/>
              </a:rPr>
              <a:t>ms.19, ff.213 - 250v. - Anno 1280</a:t>
            </a: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it-IT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500720" y="428760"/>
            <a:ext cx="4142880" cy="59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Dunque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l'abate abbia la massima cura che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essi non patiscano qualche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trascuratezza.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Ai fratelli malati siano riservati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un locale a parte e un fratello che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li serva, timorato di Dio, diligente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e premuroso. Si dia ai malati la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facoltà di fare il bagno tutte le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volte che sia opportune, mentre ai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sani,specialmente ai giovani la si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deve concedere piuttosto di rado.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Ai malati molto debilitati sia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concesso anche di mangiare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carne perché si riprendano; ma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quando siano migliorati si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astengano tutti dalla carne come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al solito.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L'Abate si adoperi con massima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cura che i malati non siano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trascurati dal cellerario o da chi li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assiste:proprio su di lui ricade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ogni mancanza commessa dai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suoi discepoli.</a:t>
            </a:r>
            <a:endParaRPr b="0" lang="it-IT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571320" y="2428920"/>
            <a:ext cx="6429240" cy="36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0000"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Anglorum Regi scribit tota Schola Salerni: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Si vis incolumem, si vis te reddere sanum,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Curas tolle graves: irasci crede profanum: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Parce mero, coenato parum: non sit tibi vanum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Surgere post epulas: somnum fuge meridianum: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Non mictum retine, nec comprime fortiter anum.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Haec bene si serves, tu longo tempore vives.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Si tibi deficiant Medici, medici tibi fiant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it-IT" sz="2400" spc="-1" strike="noStrike">
                <a:solidFill>
                  <a:srgbClr val="000000"/>
                </a:solidFill>
                <a:latin typeface="Calibri"/>
              </a:rPr>
              <a:t>Haec tria: mens laeta, requies, moderata diaeta.</a:t>
            </a: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it-IT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1214280" y="1071720"/>
            <a:ext cx="542880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Esametri  di  apertura  di   </a:t>
            </a: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Arnaldo da Villanova  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2000" spc="-1" strike="noStrike">
                <a:solidFill>
                  <a:srgbClr val="000000"/>
                </a:solidFill>
                <a:latin typeface="Calibri"/>
              </a:rPr>
              <a:t>de    Regimen  Sanitatis  Salernitanum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000" spc="-1" strike="noStrike">
              <a:latin typeface="Arial"/>
            </a:endParaRPr>
          </a:p>
        </p:txBody>
      </p:sp>
      <p:pic>
        <p:nvPicPr>
          <p:cNvPr id="90" name="Picture 1" descr="C:\Documents and Settings\Bianconi\Desktop\corso 2012\regimen.jpg"/>
          <p:cNvPicPr/>
          <p:nvPr/>
        </p:nvPicPr>
        <p:blipFill>
          <a:blip r:embed="rId1"/>
          <a:stretch/>
        </p:blipFill>
        <p:spPr>
          <a:xfrm>
            <a:off x="6715080" y="1500120"/>
            <a:ext cx="1928520" cy="268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571760" y="571320"/>
            <a:ext cx="5786280" cy="592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Praefatio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Anglorum regi scribit schola tota Salerni: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si vis incolumem, si vis te reddere sanum,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curas tolle graves, irasci crede profanum,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parce mero, cenato parum, non sit tibi vanum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 surgere post epulas, somnum fuge meridianum,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non mictum retine, nec comprime fortiter anum: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haec bene si serves, tu longo tempore vives.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si tibi deficiant medici, medici tibi fiant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haec tria, mens laeta, requies, moderata diaeta.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  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Regulae diurnae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Lumina mane manus surgens gelida lavet aqua,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hac illac modicum pergat, modicum sua membra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extendat, crines pectat, dentes fricet. ista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confortant cerebrum, confortant cetera membra.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lote, cale, sta pranse vel i, frigesce minute.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fons, speculum, gramen, haec dant oculis relevamen;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mane igitur montes, sub serum inquirito fontes. </a:t>
            </a:r>
            <a:br/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C:\Documents and Settings\Bianconi\Desktop\corso 2012\scuola-medica.jpg"/>
          <p:cNvPicPr/>
          <p:nvPr/>
        </p:nvPicPr>
        <p:blipFill>
          <a:blip r:embed="rId1"/>
          <a:stretch/>
        </p:blipFill>
        <p:spPr>
          <a:xfrm>
            <a:off x="6000840" y="3500280"/>
            <a:ext cx="2192400" cy="163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285920" y="428760"/>
            <a:ext cx="5143320" cy="52858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ff0000"/>
                </a:solidFill>
                <a:latin typeface="Calibri"/>
              </a:rPr>
              <a:t>De somno meridiano</a:t>
            </a:r>
            <a:br/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Sit brevis aut nullus tibi somnus meridianus. </a:t>
            </a:r>
            <a:br/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febris, pigrities, capitis dolor, atque catarrhus:</a:t>
            </a:r>
            <a:br/>
            <a:r>
              <a:rPr b="0" lang="en-US" sz="1600" spc="-1" strike="noStrike">
                <a:solidFill>
                  <a:srgbClr val="8b8b8b"/>
                </a:solidFill>
                <a:latin typeface="Calibri"/>
              </a:rPr>
              <a:t>haec tibi proveniunt ex somno meridiano. </a:t>
            </a:r>
            <a:br/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 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vento in ventre retento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Quattuor ex vento veniunt in ventre retento: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spasmus, hydrops, colica, vertigo, quattuor ista. </a:t>
            </a:r>
            <a:br/>
            <a:br/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bono medicamine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Aut sitis atque fames moderata bonum medicamen.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cumque superfluitant important saepe gravamen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285920" y="3643200"/>
            <a:ext cx="4571640" cy="25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bibendo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Tu rex, quando bibis, numquam haustu satiaris,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saepe parum bibe quod satis est nec te sitis urat.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quod satis immo quod minus est sapientia curat.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quantuncumque potes parce post balnea potes</a:t>
            </a: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cena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Ex magna cena stomacho fit maxima poena.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ut sis nocte levis, sit tibi cena brevis. </a:t>
            </a:r>
            <a:br/>
            <a:endParaRPr b="0" lang="it-IT" sz="1600" spc="-1" strike="noStrike">
              <a:latin typeface="Arial"/>
            </a:endParaRPr>
          </a:p>
        </p:txBody>
      </p:sp>
      <p:pic>
        <p:nvPicPr>
          <p:cNvPr id="95" name="Picture 1" descr="C:\Documents and Settings\Bianconi\Desktop\corso 2012\35.jpg"/>
          <p:cNvPicPr/>
          <p:nvPr/>
        </p:nvPicPr>
        <p:blipFill>
          <a:blip r:embed="rId1"/>
          <a:stretch/>
        </p:blipFill>
        <p:spPr>
          <a:xfrm>
            <a:off x="6143760" y="3786120"/>
            <a:ext cx="2014560" cy="271440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2" descr="C:\Documents and Settings\Bianconi\Desktop\corso 2012\mandragora.jpg"/>
          <p:cNvPicPr/>
          <p:nvPr/>
        </p:nvPicPr>
        <p:blipFill>
          <a:blip r:embed="rId2"/>
          <a:stretch/>
        </p:blipFill>
        <p:spPr>
          <a:xfrm>
            <a:off x="6143760" y="500040"/>
            <a:ext cx="1928520" cy="302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071360" y="142920"/>
            <a:ext cx="4928760" cy="4785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br/>
            <a:br/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 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Quomodo tibi comedandum est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Tu numquam comedas, stomachum nisi noveris esse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purgatum vacuumque cibo, quem sumpseris ante.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ex desiderio poteris cognoscere certo;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haec tua sunt signa, subtilis in ore diaeta.</a:t>
            </a: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it-IT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 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cibis melancholicis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Persica, poma, pira, lac, caseus et caro salsa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et caro cervina, leporina, caprina, bovina: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haec melancholica sunt, infirmis inimica. </a:t>
            </a:r>
            <a:br/>
            <a:br/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 De cibis valituris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Ova recentia, vina rubentia, pinguia iura, </a:t>
            </a:r>
            <a:br/>
            <a:r>
              <a:rPr b="0" lang="it-IT" sz="1600" spc="-1" strike="noStrike">
                <a:solidFill>
                  <a:srgbClr val="8b8b8b"/>
                </a:solidFill>
                <a:latin typeface="Calibri"/>
              </a:rPr>
              <a:t>cum simila pura, naturae sunt valitura. </a:t>
            </a:r>
            <a:br/>
            <a:br/>
            <a:endParaRPr b="0" lang="it-IT" sz="16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071360" y="4500720"/>
            <a:ext cx="4785840" cy="124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cibis nutritivis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Nutrit et impinguat triticum, lac, caseus infans, testiculi, porcina caro, cerebella, medullae, dulcia vina, cibus gustu iucundior, ova sorbilia, maturae ficus uvaeque recentes. </a:t>
            </a:r>
            <a:br/>
            <a:endParaRPr b="0" lang="it-IT" sz="1400" spc="-1" strike="noStrike">
              <a:latin typeface="Arial"/>
            </a:endParaRPr>
          </a:p>
        </p:txBody>
      </p:sp>
      <p:pic>
        <p:nvPicPr>
          <p:cNvPr id="99" name="Picture 2" descr="C:\Documents and Settings\Bianconi\Desktop\corso 2012\salerno_scuola_medica_erbarium_240.jpg"/>
          <p:cNvPicPr/>
          <p:nvPr/>
        </p:nvPicPr>
        <p:blipFill>
          <a:blip r:embed="rId1"/>
          <a:stretch/>
        </p:blipFill>
        <p:spPr>
          <a:xfrm>
            <a:off x="5572080" y="1857240"/>
            <a:ext cx="2469600" cy="299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14240" y="714240"/>
            <a:ext cx="7857720" cy="5571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         </a:t>
            </a: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De vinis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Vina probantur odore, sapore, nitore, colore.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si bona vina cupis, haec quinque probantur in illis,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fortia, formosa, fragrantia, frigida, frisca. </a:t>
            </a:r>
            <a:br/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De vino candido et rubeo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Sunt nutritiva plus dulcia candida vina.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si vinum rubeum nimium quandoque bibatur,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venter stipatur, vox limpida turbificatur.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Antidotum contra venenum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Allia, nux, ruta, pira, raphanus et theriaca,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haec sunt antidotum contra mortale venenum. </a:t>
            </a:r>
            <a:br/>
            <a:br/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 De aere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Aer sit mundus, habitabilis ac luminosus,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nec sit infectus, nec olens foetore cloacae. </a:t>
            </a:r>
            <a:br/>
            <a:br/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De potatione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Si tibi serotina noceat potatio vini,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hora matutina rebibas, et erit medicina.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gignit et humores melius vinum meliores.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si fuerit nigrum, corpus reddit tibi pigrum.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vinum sit clarumque vetus, subtile, maturum, 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ac bene lymphatum, saliens, moderamine sumptum. </a:t>
            </a:r>
            <a:br/>
            <a:r>
              <a:rPr b="0" lang="it-IT" sz="1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it-IT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Picture 1" descr="C:\Documents and Settings\Bianconi\Desktop\corso 2012\muscoli.jpg"/>
          <p:cNvPicPr/>
          <p:nvPr/>
        </p:nvPicPr>
        <p:blipFill>
          <a:blip r:embed="rId1"/>
          <a:stretch/>
        </p:blipFill>
        <p:spPr>
          <a:xfrm>
            <a:off x="5072040" y="1000080"/>
            <a:ext cx="2772360" cy="402876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5214960" y="5000760"/>
            <a:ext cx="1785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Calibri"/>
              </a:rPr>
              <a:t>muscoli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500040"/>
            <a:ext cx="8229240" cy="562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it-IT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De cervisia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Non sit acetosa cervisia, sed bene clara,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de validis cocta granis, satis ac veterata.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de qua potetur stomachus non inde gravetur. </a:t>
            </a:r>
            <a:br/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De dapibus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Temporibus veris modicum prandere iuberis;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sed calor aestatis dapibus nocet immoderatis.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autumni fructus caveas; ne sint tibi luctus.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de mensa sume quantum vis tempore brumae. </a:t>
            </a:r>
            <a:br/>
            <a:br/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Remedia ebrietatis amorisque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Salvia cum ruta faciunt tibi pocula tuta.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adde rosae florem, minuit potenter amorem.</a:t>
            </a:r>
            <a:br/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Remedium nauseae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Nausea non poterit quemquam vexare marina,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antea cum vino mixtam si sumpserit illam. </a:t>
            </a:r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500" spc="-1" strike="noStrike">
                <a:solidFill>
                  <a:srgbClr val="ff0000"/>
                </a:solidFill>
                <a:latin typeface="Calibri"/>
              </a:rPr>
              <a:t>De bona salsa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Salvia, sal, vinum, piper, allia, petroselinum, </a:t>
            </a:r>
            <a:br/>
            <a:r>
              <a:rPr b="0" lang="it-IT" sz="1500" spc="-1" strike="noStrike">
                <a:solidFill>
                  <a:srgbClr val="000000"/>
                </a:solidFill>
                <a:latin typeface="Calibri"/>
              </a:rPr>
              <a:t>ex his fit salsa, nisi sit commixtio falsa. </a:t>
            </a:r>
            <a:br/>
            <a:endParaRPr b="0" lang="it-IT" sz="15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1" descr="C:\Documents and Settings\Bianconi\Desktop\corso 2012\medical-miscellany-13th-century-ms-ashmole-399-fol_-1r-____rsl_ox_ac_uk2.jpg"/>
          <p:cNvPicPr/>
          <p:nvPr/>
        </p:nvPicPr>
        <p:blipFill>
          <a:blip r:embed="rId1"/>
          <a:stretch/>
        </p:blipFill>
        <p:spPr>
          <a:xfrm>
            <a:off x="4929120" y="1071720"/>
            <a:ext cx="2714400" cy="512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85920" y="214200"/>
            <a:ext cx="6400440" cy="65005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Ablue manus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Si fore vis sanus, ablue saepe manus.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lotio post mensam tibi confert munera bina,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mundificat palmas et lumina reddit acuta. </a:t>
            </a:r>
            <a:br/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 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pane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Panis non calidus, nec sit nimis inveteratus,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sed fermentatus, oculatus sit, bene coctus,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modice salitus,frugibus validis sit electus.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non comedas crustam, choleram quia gignit adustam.</a:t>
            </a:r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panis salsatus, fermentatus, bene coctus,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purus sit sanus, quia non ita sit tibi vanus. </a:t>
            </a:r>
            <a:br/>
            <a:endParaRPr b="0" lang="it-IT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De carne porcina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Est caro porcina sine vino peior ovina: 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si tribuis vina, tunc est cibus et medicina. 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ilia porcorum bona sunt, mala sunt reliquorum. </a:t>
            </a:r>
            <a:br/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 </a:t>
            </a:r>
            <a:r>
              <a:rPr b="0" lang="it-IT" sz="1400" spc="-1" strike="noStrike">
                <a:solidFill>
                  <a:srgbClr val="ff0000"/>
                </a:solidFill>
                <a:latin typeface="Calibri"/>
              </a:rPr>
              <a:t>De musto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Impedit urinam mustum, solvit cito ventrem, </a:t>
            </a:r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hepatis emphraxin, splenis generat lapidemque. </a:t>
            </a:r>
            <a:br/>
            <a:br/>
            <a:r>
              <a:rPr b="0" lang="it-IT" sz="1400" spc="-1" strike="noStrike">
                <a:solidFill>
                  <a:srgbClr val="8b8b8b"/>
                </a:solidFill>
                <a:latin typeface="Calibri"/>
              </a:rPr>
              <a:t> 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De potu aquae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Potus aquae sumptus fit edenti valde nocivus, 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infrigidat stomachumque cibum nititur fore crudum. </a:t>
            </a:r>
            <a:br/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D</a:t>
            </a:r>
            <a:r>
              <a:rPr b="0" lang="en-US" sz="1400" spc="-1" strike="noStrike">
                <a:solidFill>
                  <a:srgbClr val="ff0000"/>
                </a:solidFill>
                <a:latin typeface="Calibri"/>
              </a:rPr>
              <a:t>e carne vitulina</a:t>
            </a:r>
            <a:br/>
            <a:r>
              <a:rPr b="0" lang="en-US" sz="1400" spc="-1" strike="noStrike">
                <a:solidFill>
                  <a:srgbClr val="8b8b8b"/>
                </a:solidFill>
                <a:latin typeface="Calibri"/>
              </a:rPr>
              <a:t>Sunt nutritivae multum carnes vitulinae. </a:t>
            </a:r>
            <a:br/>
            <a:endParaRPr b="0" lang="it-IT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500040"/>
            <a:ext cx="8229240" cy="5625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ff0000"/>
                </a:solidFill>
                <a:latin typeface="Calibri"/>
              </a:rPr>
              <a:t>       </a:t>
            </a:r>
            <a:r>
              <a:rPr b="0" lang="en-US" sz="1600" spc="-1" strike="noStrike">
                <a:solidFill>
                  <a:srgbClr val="ff0000"/>
                </a:solidFill>
                <a:latin typeface="Calibri"/>
              </a:rPr>
              <a:t>De diversis avibus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Sunt bona gallina et capo, turtur, sturna, columba,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quiscula vel merula, phasianus, orthygometra, </a:t>
            </a:r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perdix, frigellus, orix, tremulus, amarellus. </a:t>
            </a:r>
            <a:br/>
            <a:br/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piscibus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Si pisces molles sunt magno corpore tolles,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si pisces duri, parci sunt plus valituri: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lucius et perca, saxaulis et albica, tinca,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gornus, plagities cum carpa, galbio, truta. </a:t>
            </a:r>
            <a:br/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        </a:t>
            </a:r>
            <a:r>
              <a:rPr b="0" lang="it-IT" sz="1600" spc="-1" strike="noStrike">
                <a:solidFill>
                  <a:srgbClr val="ff0000"/>
                </a:solidFill>
                <a:latin typeface="Calibri"/>
              </a:rPr>
              <a:t>De anguilla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Vocibus anguillae pravae sunt si comedantur.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qui physicam non ignorant, haec testificantur. </a:t>
            </a:r>
            <a:br/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caseus, anguilla, nimis obsunt si comedantur, </a:t>
            </a:r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        </a:t>
            </a:r>
            <a:r>
              <a:rPr b="0" lang="it-IT" sz="1600" spc="-1" strike="noStrike">
                <a:solidFill>
                  <a:srgbClr val="000000"/>
                </a:solidFill>
                <a:latin typeface="Calibri"/>
              </a:rPr>
              <a:t>ni tu saepe bibas et rebibendo bibas. </a:t>
            </a:r>
            <a:br/>
            <a:endParaRPr b="0" lang="it-IT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1" descr="C:\Documents and Settings\Bianconi\Desktop\corso 2012\visita4.jpg"/>
          <p:cNvPicPr/>
          <p:nvPr/>
        </p:nvPicPr>
        <p:blipFill>
          <a:blip r:embed="rId1"/>
          <a:stretch/>
        </p:blipFill>
        <p:spPr>
          <a:xfrm>
            <a:off x="4929120" y="1785960"/>
            <a:ext cx="3047760" cy="282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Application>LibreOffice/7.0.0.3$Windows_X86_64 LibreOffice_project/8061b3e9204bef6b321a21033174034a5e2ea88e</Application>
  <Words>568</Words>
  <Paragraphs>152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2011-10-25T11:06:51Z</dcterms:created>
  <dc:creator>Bianconi</dc:creator>
  <dc:description/>
  <dc:language>it-IT</dc:language>
  <cp:lastModifiedBy/>
  <dcterms:modified xsi:type="dcterms:W3CDTF">2020-08-12T15:41:14Z</dcterms:modified>
  <cp:revision>23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