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4" r:id="rId17"/>
    <p:sldId id="275" r:id="rId18"/>
    <p:sldId id="276" r:id="rId19"/>
    <p:sldId id="278" r:id="rId20"/>
    <p:sldId id="271" r:id="rId21"/>
    <p:sldId id="279" r:id="rId22"/>
    <p:sldId id="277" r:id="rId23"/>
    <p:sldId id="281" r:id="rId24"/>
    <p:sldId id="280" r:id="rId25"/>
    <p:sldId id="282" r:id="rId2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7306-344A-45DD-8FE4-66B07EE8E286}" type="datetimeFigureOut">
              <a:rPr lang="it-IT" smtClean="0"/>
              <a:pPr/>
              <a:t>11/03/2016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1381-1DD5-4CA9-BC4C-96777DC68D8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7306-344A-45DD-8FE4-66B07EE8E286}" type="datetimeFigureOut">
              <a:rPr lang="it-IT" smtClean="0"/>
              <a:pPr/>
              <a:t>11/03/2016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1381-1DD5-4CA9-BC4C-96777DC68D8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7306-344A-45DD-8FE4-66B07EE8E286}" type="datetimeFigureOut">
              <a:rPr lang="it-IT" smtClean="0"/>
              <a:pPr/>
              <a:t>11/03/2016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1381-1DD5-4CA9-BC4C-96777DC68D8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7306-344A-45DD-8FE4-66B07EE8E286}" type="datetimeFigureOut">
              <a:rPr lang="it-IT" smtClean="0"/>
              <a:pPr/>
              <a:t>11/03/2016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1381-1DD5-4CA9-BC4C-96777DC68D8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7306-344A-45DD-8FE4-66B07EE8E286}" type="datetimeFigureOut">
              <a:rPr lang="it-IT" smtClean="0"/>
              <a:pPr/>
              <a:t>11/03/2016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1381-1DD5-4CA9-BC4C-96777DC68D8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7306-344A-45DD-8FE4-66B07EE8E286}" type="datetimeFigureOut">
              <a:rPr lang="it-IT" smtClean="0"/>
              <a:pPr/>
              <a:t>11/03/2016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1381-1DD5-4CA9-BC4C-96777DC68D8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7306-344A-45DD-8FE4-66B07EE8E286}" type="datetimeFigureOut">
              <a:rPr lang="it-IT" smtClean="0"/>
              <a:pPr/>
              <a:t>11/03/2016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1381-1DD5-4CA9-BC4C-96777DC68D8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7306-344A-45DD-8FE4-66B07EE8E286}" type="datetimeFigureOut">
              <a:rPr lang="it-IT" smtClean="0"/>
              <a:pPr/>
              <a:t>11/03/2016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1381-1DD5-4CA9-BC4C-96777DC68D8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7306-344A-45DD-8FE4-66B07EE8E286}" type="datetimeFigureOut">
              <a:rPr lang="it-IT" smtClean="0"/>
              <a:pPr/>
              <a:t>11/03/2016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1381-1DD5-4CA9-BC4C-96777DC68D8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7306-344A-45DD-8FE4-66B07EE8E286}" type="datetimeFigureOut">
              <a:rPr lang="it-IT" smtClean="0"/>
              <a:pPr/>
              <a:t>11/03/2016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1381-1DD5-4CA9-BC4C-96777DC68D8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7306-344A-45DD-8FE4-66B07EE8E286}" type="datetimeFigureOut">
              <a:rPr lang="it-IT" smtClean="0"/>
              <a:pPr/>
              <a:t>11/03/2016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B1381-1DD5-4CA9-BC4C-96777DC68D8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57306-344A-45DD-8FE4-66B07EE8E286}" type="datetimeFigureOut">
              <a:rPr lang="it-IT" smtClean="0"/>
              <a:pPr/>
              <a:t>11/03/2016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B1381-1DD5-4CA9-BC4C-96777DC68D8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71600" y="332657"/>
            <a:ext cx="7486600" cy="2736303"/>
          </a:xfrm>
        </p:spPr>
        <p:txBody>
          <a:bodyPr>
            <a:noAutofit/>
          </a:bodyPr>
          <a:lstStyle/>
          <a:p>
            <a:r>
              <a:rPr lang="it-IT" sz="5400" b="1" dirty="0" smtClean="0"/>
              <a:t>MINORI AL CENTRO </a:t>
            </a:r>
            <a:r>
              <a:rPr lang="it-IT" sz="5400" b="1" dirty="0" err="1" smtClean="0"/>
              <a:t>DI</a:t>
            </a:r>
            <a:r>
              <a:rPr lang="it-IT" sz="5400" b="1" dirty="0" smtClean="0"/>
              <a:t> FAMIGLIE FRAGILI</a:t>
            </a:r>
            <a:endParaRPr lang="it-IT" sz="54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Immagine 4" descr="papà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2708920"/>
            <a:ext cx="6015558" cy="36004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548680"/>
            <a:ext cx="7776864" cy="5606083"/>
          </a:xfrm>
        </p:spPr>
        <p:txBody>
          <a:bodyPr/>
          <a:lstStyle/>
          <a:p>
            <a:pPr>
              <a:buNone/>
            </a:pPr>
            <a:endParaRPr lang="it-IT" dirty="0"/>
          </a:p>
          <a:p>
            <a:pPr>
              <a:buNone/>
            </a:pPr>
            <a:r>
              <a:rPr lang="it-IT" sz="3600" dirty="0" smtClean="0"/>
              <a:t>-  L’istituzione </a:t>
            </a:r>
            <a:r>
              <a:rPr lang="it-IT" sz="3600" dirty="0"/>
              <a:t>del Servizio Tutela Minori esaurisce il mandato dei Comuni riguardo i minori in condizione di rischio, pregiudizio?</a:t>
            </a:r>
          </a:p>
          <a:p>
            <a:pPr>
              <a:buNone/>
            </a:pPr>
            <a:r>
              <a:rPr lang="it-IT" sz="3600" dirty="0" smtClean="0"/>
              <a:t>-  Il </a:t>
            </a:r>
            <a:r>
              <a:rPr lang="it-IT" sz="3600" dirty="0"/>
              <a:t>significato della parola “Tutela” </a:t>
            </a:r>
            <a:r>
              <a:rPr lang="it-IT" sz="3600" dirty="0" smtClean="0"/>
              <a:t>dei minori.</a:t>
            </a:r>
            <a:endParaRPr lang="it-IT" sz="3600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17999">
              <a:schemeClr val="accent5">
                <a:lumMod val="40000"/>
                <a:lumOff val="60000"/>
              </a:schemeClr>
            </a:gs>
            <a:gs pos="36000">
              <a:schemeClr val="accent5">
                <a:lumMod val="60000"/>
                <a:lumOff val="40000"/>
              </a:schemeClr>
            </a:gs>
            <a:gs pos="61000">
              <a:schemeClr val="accent5">
                <a:lumMod val="40000"/>
                <a:lumOff val="60000"/>
              </a:schemeClr>
            </a:gs>
            <a:gs pos="82001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5750099"/>
          </a:xfrm>
        </p:spPr>
        <p:txBody>
          <a:bodyPr/>
          <a:lstStyle/>
          <a:p>
            <a:pPr algn="ctr">
              <a:buNone/>
            </a:pPr>
            <a:r>
              <a:rPr lang="it-IT" dirty="0" smtClean="0"/>
              <a:t>    Il Servizio Tutela Minori non esaurisce il mandato dei Comuni riguardo i minori in condizione di rischio/pregiudizio </a:t>
            </a:r>
            <a:endParaRPr lang="it-IT" dirty="0"/>
          </a:p>
          <a:p>
            <a:pPr>
              <a:buNone/>
            </a:pPr>
            <a:r>
              <a:rPr lang="it-IT" dirty="0" smtClean="0"/>
              <a:t>    </a:t>
            </a:r>
          </a:p>
          <a:p>
            <a:pPr>
              <a:buNone/>
            </a:pPr>
            <a:endParaRPr lang="it-IT" dirty="0"/>
          </a:p>
          <a:p>
            <a:pPr algn="ctr">
              <a:buNone/>
            </a:pPr>
            <a:r>
              <a:rPr lang="it-IT" dirty="0" smtClean="0"/>
              <a:t>il servizio </a:t>
            </a:r>
            <a:r>
              <a:rPr lang="it-IT" dirty="0"/>
              <a:t>sociale comunale è tenuto </a:t>
            </a:r>
            <a:r>
              <a:rPr lang="it-IT" dirty="0" smtClean="0"/>
              <a:t>ad intervenire </a:t>
            </a:r>
            <a:r>
              <a:rPr lang="it-IT" dirty="0"/>
              <a:t>a protezione dei minori in contesti familiari </a:t>
            </a:r>
            <a:r>
              <a:rPr lang="it-IT" dirty="0" smtClean="0"/>
              <a:t>in difficoltà</a:t>
            </a:r>
            <a:r>
              <a:rPr lang="it-IT" dirty="0" smtClean="0">
                <a:solidFill>
                  <a:srgbClr val="C00000"/>
                </a:solidFill>
              </a:rPr>
              <a:t> </a:t>
            </a:r>
            <a:r>
              <a:rPr lang="it-IT" b="1" dirty="0">
                <a:solidFill>
                  <a:srgbClr val="C00000"/>
                </a:solidFill>
              </a:rPr>
              <a:t>per</a:t>
            </a:r>
            <a:r>
              <a:rPr lang="it-IT" dirty="0">
                <a:solidFill>
                  <a:srgbClr val="C00000"/>
                </a:solidFill>
              </a:rPr>
              <a:t> </a:t>
            </a:r>
            <a:r>
              <a:rPr lang="it-IT" b="1" dirty="0">
                <a:solidFill>
                  <a:srgbClr val="C00000"/>
                </a:solidFill>
              </a:rPr>
              <a:t>mandato istituzionale</a:t>
            </a:r>
            <a:r>
              <a:rPr lang="it-IT" dirty="0"/>
              <a:t>, non solo per dare esecuzione ad un mandato dell’Autorità giudiziaria. </a:t>
            </a:r>
          </a:p>
          <a:p>
            <a:endParaRPr lang="it-IT" dirty="0"/>
          </a:p>
        </p:txBody>
      </p:sp>
      <p:sp>
        <p:nvSpPr>
          <p:cNvPr id="4" name="Freccia in giù 3"/>
          <p:cNvSpPr/>
          <p:nvPr/>
        </p:nvSpPr>
        <p:spPr>
          <a:xfrm>
            <a:off x="4283968" y="1916832"/>
            <a:ext cx="21602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8998"/>
          </a:xfrm>
        </p:spPr>
        <p:txBody>
          <a:bodyPr>
            <a:noAutofit/>
          </a:bodyPr>
          <a:lstStyle/>
          <a:p>
            <a:r>
              <a:rPr lang="it-IT" sz="2000" b="1" dirty="0" smtClean="0"/>
              <a:t>LINEE </a:t>
            </a:r>
            <a:r>
              <a:rPr lang="it-IT" sz="2000" b="1" dirty="0"/>
              <a:t>GUIDA PER LA PROMOZIONE DEI DIRITTI E DELLE AZIONI </a:t>
            </a:r>
            <a:r>
              <a:rPr lang="it-IT" sz="2000" b="1" dirty="0" err="1"/>
              <a:t>DI</a:t>
            </a:r>
            <a:r>
              <a:rPr lang="it-IT" sz="2000" b="1" dirty="0"/>
              <a:t> TUTELA DEI MINORI CON LA LORO </a:t>
            </a:r>
            <a:r>
              <a:rPr lang="it-IT" sz="2000" b="1" dirty="0" smtClean="0"/>
              <a:t>FAMIGLIA (BURL del 19/02/2016)</a:t>
            </a:r>
            <a:endParaRPr lang="it-IT" sz="2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t-IT" sz="1600" dirty="0" smtClean="0"/>
              <a:t>       Premessa:</a:t>
            </a:r>
            <a:endParaRPr lang="it-IT" sz="1600" dirty="0"/>
          </a:p>
          <a:p>
            <a:pPr>
              <a:buNone/>
            </a:pPr>
            <a:r>
              <a:rPr lang="it-IT" sz="1600" dirty="0" smtClean="0"/>
              <a:t>      - </a:t>
            </a:r>
            <a:r>
              <a:rPr lang="it-IT" sz="1600" dirty="0" smtClean="0">
                <a:solidFill>
                  <a:srgbClr val="C00000"/>
                </a:solidFill>
              </a:rPr>
              <a:t>No</a:t>
            </a:r>
            <a:r>
              <a:rPr lang="it-IT" sz="1600" b="1" dirty="0" smtClean="0">
                <a:solidFill>
                  <a:srgbClr val="C00000"/>
                </a:solidFill>
              </a:rPr>
              <a:t>n </a:t>
            </a:r>
            <a:r>
              <a:rPr lang="it-IT" sz="1600" b="1" dirty="0">
                <a:solidFill>
                  <a:srgbClr val="C00000"/>
                </a:solidFill>
              </a:rPr>
              <a:t>è più sufficiente ricondurre l’organizzazione e la realizzazione degli interventi di “tutela dei minori” alla sola applicazione degli istituti giuridici di protezione e rappresentanza dei minori. </a:t>
            </a:r>
            <a:endParaRPr lang="it-IT" sz="16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it-IT" sz="1600" b="1" dirty="0" smtClean="0">
                <a:solidFill>
                  <a:srgbClr val="C00000"/>
                </a:solidFill>
              </a:rPr>
              <a:t>	-</a:t>
            </a:r>
            <a:r>
              <a:rPr lang="it-IT" sz="1600" dirty="0" smtClean="0">
                <a:solidFill>
                  <a:srgbClr val="C00000"/>
                </a:solidFill>
              </a:rPr>
              <a:t>La </a:t>
            </a:r>
            <a:r>
              <a:rPr lang="it-IT" sz="1600" dirty="0">
                <a:solidFill>
                  <a:srgbClr val="C00000"/>
                </a:solidFill>
              </a:rPr>
              <a:t>tematica della tutela dei minori richiede di </a:t>
            </a:r>
            <a:r>
              <a:rPr lang="it-IT" sz="1600" dirty="0" smtClean="0">
                <a:solidFill>
                  <a:srgbClr val="C00000"/>
                </a:solidFill>
              </a:rPr>
              <a:t>essere </a:t>
            </a:r>
            <a:r>
              <a:rPr lang="it-IT" sz="1600" dirty="0">
                <a:solidFill>
                  <a:srgbClr val="C00000"/>
                </a:solidFill>
              </a:rPr>
              <a:t>affrontata sempre più nella sua </a:t>
            </a:r>
            <a:r>
              <a:rPr lang="it-IT" sz="1600" b="1" dirty="0">
                <a:solidFill>
                  <a:srgbClr val="C00000"/>
                </a:solidFill>
              </a:rPr>
              <a:t>reale complessità relazionale </a:t>
            </a:r>
            <a:r>
              <a:rPr lang="it-IT" sz="1600" dirty="0">
                <a:solidFill>
                  <a:srgbClr val="C00000"/>
                </a:solidFill>
              </a:rPr>
              <a:t>integrando tra di loro le </a:t>
            </a:r>
            <a:r>
              <a:rPr lang="it-IT" sz="1600" b="1" dirty="0">
                <a:solidFill>
                  <a:srgbClr val="C00000"/>
                </a:solidFill>
              </a:rPr>
              <a:t>dimensioni sociale, educativa e psicologica, orientando i servizi verso l’adozione di modelli di reale presa in carico che siano in grado di porre al centro i bisogni dei minori e considerino la famiglia l’interlocutore privilegiato nel perseguimento del loro benessere.</a:t>
            </a:r>
          </a:p>
          <a:p>
            <a:pPr>
              <a:buNone/>
            </a:pPr>
            <a:r>
              <a:rPr lang="it-IT" sz="1600" b="1" dirty="0" smtClean="0">
                <a:solidFill>
                  <a:srgbClr val="C00000"/>
                </a:solidFill>
              </a:rPr>
              <a:t>        - Il </a:t>
            </a:r>
            <a:r>
              <a:rPr lang="it-IT" sz="1600" b="1" dirty="0">
                <a:solidFill>
                  <a:srgbClr val="C00000"/>
                </a:solidFill>
              </a:rPr>
              <a:t>processo di ridefinizione organizzativa dei servizi per i minori e le famiglie in difficoltà in capo agli enti locali, che si è compiuto negli scorsi anni, ha talvolta portato alla frammentazione degli interventi e in diversi casi ha prodotto una fragilità del sistema dei servizi. Il rischio di </a:t>
            </a:r>
            <a:r>
              <a:rPr lang="it-IT" sz="1600" b="1" dirty="0" smtClean="0">
                <a:solidFill>
                  <a:srgbClr val="C00000"/>
                </a:solidFill>
              </a:rPr>
              <a:t>sovrapposizioni </a:t>
            </a:r>
            <a:r>
              <a:rPr lang="it-IT" sz="1600" b="1" dirty="0">
                <a:solidFill>
                  <a:srgbClr val="C00000"/>
                </a:solidFill>
              </a:rPr>
              <a:t>tra competenze sociali e quelle sanitarie ha spesso reso necessaria una loro </a:t>
            </a:r>
            <a:r>
              <a:rPr lang="it-IT" sz="1600" b="1" dirty="0" smtClean="0">
                <a:solidFill>
                  <a:srgbClr val="C00000"/>
                </a:solidFill>
              </a:rPr>
              <a:t>ricomposizione/integrazione.(...)</a:t>
            </a:r>
            <a:endParaRPr lang="it-IT" sz="1600" b="1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it-IT" sz="1600" b="1" dirty="0" smtClean="0">
                <a:solidFill>
                  <a:srgbClr val="C00000"/>
                </a:solidFill>
              </a:rPr>
              <a:t>        - Con </a:t>
            </a:r>
            <a:r>
              <a:rPr lang="it-IT" sz="1600" b="1" dirty="0">
                <a:solidFill>
                  <a:srgbClr val="C00000"/>
                </a:solidFill>
              </a:rPr>
              <a:t>il presente documento si intende, pertanto, proporre al sistema dei servizi alcune indicazioni di riferimento per ridurre le disomogeneità organizzative e per facilitare il processo di integrazione, </a:t>
            </a:r>
            <a:r>
              <a:rPr lang="it-IT" sz="1600" b="1" dirty="0" smtClean="0">
                <a:solidFill>
                  <a:srgbClr val="C00000"/>
                </a:solidFill>
              </a:rPr>
              <a:t>affinché </a:t>
            </a:r>
            <a:r>
              <a:rPr lang="it-IT" sz="1600" b="1" dirty="0">
                <a:solidFill>
                  <a:srgbClr val="C00000"/>
                </a:solidFill>
              </a:rPr>
              <a:t>siano coinvolti tutti gli attori interessati per una reale presa in carico </a:t>
            </a:r>
            <a:r>
              <a:rPr lang="it-IT" sz="1600" b="1" dirty="0" smtClean="0">
                <a:solidFill>
                  <a:srgbClr val="C00000"/>
                </a:solidFill>
              </a:rPr>
              <a:t>della </a:t>
            </a:r>
            <a:r>
              <a:rPr lang="it-IT" sz="1600" b="1" dirty="0">
                <a:solidFill>
                  <a:srgbClr val="C00000"/>
                </a:solidFill>
              </a:rPr>
              <a:t>famiglia con minori in difficoltà”.</a:t>
            </a:r>
          </a:p>
          <a:p>
            <a:endParaRPr lang="it-IT" sz="16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 smtClean="0"/>
              <a:t>    Alla </a:t>
            </a:r>
            <a:r>
              <a:rPr lang="it-IT" dirty="0"/>
              <a:t>Sezione 1-paragrafo 1.1 si legge: la </a:t>
            </a:r>
            <a:r>
              <a:rPr lang="it-IT" b="1" dirty="0">
                <a:solidFill>
                  <a:srgbClr val="C00000"/>
                </a:solidFill>
              </a:rPr>
              <a:t>“Tutela dei minori”, quindi, si concretizza in un’azione a sostegno della famiglia nei suoi compiti di cura dei figli, tramite interventi precoci e </a:t>
            </a:r>
            <a:r>
              <a:rPr lang="it-IT" b="1" dirty="0" smtClean="0">
                <a:solidFill>
                  <a:srgbClr val="C00000"/>
                </a:solidFill>
              </a:rPr>
              <a:t>preventivi, </a:t>
            </a:r>
            <a:r>
              <a:rPr lang="it-IT" dirty="0" smtClean="0"/>
              <a:t>già </a:t>
            </a:r>
            <a:r>
              <a:rPr lang="it-IT" dirty="0"/>
              <a:t>dalla gravidanza, </a:t>
            </a:r>
            <a:r>
              <a:rPr lang="it-IT" b="1" dirty="0">
                <a:solidFill>
                  <a:srgbClr val="C00000"/>
                </a:solidFill>
              </a:rPr>
              <a:t>privilegiando programmi di “offerta attiva” verso le situazioni che maggiormente necessitano di sostegno </a:t>
            </a:r>
            <a:r>
              <a:rPr lang="it-IT" dirty="0"/>
              <a:t>(</a:t>
            </a:r>
            <a:r>
              <a:rPr lang="it-IT" dirty="0" err="1"/>
              <a:t>es</a:t>
            </a:r>
            <a:r>
              <a:rPr lang="it-IT" dirty="0"/>
              <a:t> giovani genitori, madri depresse, situazioni di isolamento sociale..), </a:t>
            </a:r>
            <a:r>
              <a:rPr lang="it-IT" b="1" dirty="0">
                <a:solidFill>
                  <a:srgbClr val="C00000"/>
                </a:solidFill>
              </a:rPr>
              <a:t>in collaborazione con i servizi </a:t>
            </a:r>
            <a:r>
              <a:rPr lang="it-IT" dirty="0" err="1"/>
              <a:t>consultoriali</a:t>
            </a:r>
            <a:r>
              <a:rPr lang="it-IT" dirty="0"/>
              <a:t>, con i punti nascita ospedalieri e con tutta la rete sussidiaria in grado di avvicinare, precocemente, i </a:t>
            </a:r>
            <a:r>
              <a:rPr lang="it-IT" dirty="0" smtClean="0"/>
              <a:t>genitori </a:t>
            </a:r>
            <a:r>
              <a:rPr lang="it-IT" dirty="0"/>
              <a:t>alle forme di aiuto comunitario”.</a:t>
            </a:r>
          </a:p>
          <a:p>
            <a:endParaRPr lang="it-IT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>
            <a:spLocks noGrp="1"/>
          </p:cNvSpPr>
          <p:nvPr>
            <p:ph idx="1"/>
          </p:nvPr>
        </p:nvSpPr>
        <p:spPr>
          <a:xfrm>
            <a:off x="457200" y="188912"/>
            <a:ext cx="8229600" cy="6336431"/>
          </a:xfrm>
        </p:spPr>
        <p:txBody>
          <a:bodyPr>
            <a:normAutofit fontScale="97500" lnSpcReduction="10000"/>
          </a:bodyPr>
          <a:lstStyle/>
          <a:p>
            <a:pPr>
              <a:buNone/>
            </a:pPr>
            <a:r>
              <a:rPr lang="it-IT" dirty="0" smtClean="0"/>
              <a:t>    </a:t>
            </a:r>
            <a:r>
              <a:rPr lang="it-IT" sz="2900" dirty="0" smtClean="0"/>
              <a:t>La ricomposizione </a:t>
            </a:r>
            <a:r>
              <a:rPr lang="it-IT" sz="2900" dirty="0"/>
              <a:t>di saperi e attività attorno al Diritto del minore a crescere ed essere educato nella propria famiglia </a:t>
            </a:r>
            <a:r>
              <a:rPr lang="it-IT" sz="2900" dirty="0" smtClean="0"/>
              <a:t>comprende</a:t>
            </a:r>
          </a:p>
          <a:p>
            <a:pPr>
              <a:buNone/>
            </a:pPr>
            <a:r>
              <a:rPr lang="it-IT" sz="2900" b="1" dirty="0"/>
              <a:t> </a:t>
            </a:r>
            <a:r>
              <a:rPr lang="it-IT" sz="2900" b="1" dirty="0" smtClean="0"/>
              <a:t>   - interventi a </a:t>
            </a:r>
            <a:r>
              <a:rPr lang="it-IT" sz="2900" b="1" dirty="0"/>
              <a:t>A DOMANDA SPONTANEA, </a:t>
            </a:r>
            <a:endParaRPr lang="it-IT" sz="2900" b="1" dirty="0" smtClean="0"/>
          </a:p>
          <a:p>
            <a:pPr>
              <a:buNone/>
            </a:pPr>
            <a:r>
              <a:rPr lang="it-IT" sz="2900" b="1" dirty="0"/>
              <a:t>	</a:t>
            </a:r>
            <a:r>
              <a:rPr lang="it-IT" sz="2900" b="1" dirty="0" smtClean="0"/>
              <a:t>- interventi IN </a:t>
            </a:r>
            <a:r>
              <a:rPr lang="it-IT" sz="2900" b="1" dirty="0"/>
              <a:t>PRESENZA DELL’AUTORITA’ </a:t>
            </a:r>
            <a:r>
              <a:rPr lang="it-IT" sz="2900" b="1" dirty="0" smtClean="0"/>
              <a:t>  GIUDIZIARIA</a:t>
            </a:r>
            <a:r>
              <a:rPr lang="it-IT" sz="2900" b="1" dirty="0"/>
              <a:t>, </a:t>
            </a:r>
            <a:endParaRPr lang="it-IT" sz="2900" b="1" dirty="0" smtClean="0"/>
          </a:p>
          <a:p>
            <a:pPr algn="ctr">
              <a:buNone/>
            </a:pPr>
            <a:r>
              <a:rPr lang="it-IT" sz="2900" b="1" dirty="0" smtClean="0"/>
              <a:t>IN </a:t>
            </a:r>
            <a:r>
              <a:rPr lang="it-IT" sz="2900" b="1" dirty="0"/>
              <a:t>UN CONTINUUM CHE NE RAPPRESENTA L’AZIONE DEI TUTELA DEI MINORI </a:t>
            </a:r>
            <a:endParaRPr lang="it-IT" sz="2900" b="1" dirty="0" smtClean="0"/>
          </a:p>
          <a:p>
            <a:pPr algn="ctr">
              <a:buNone/>
            </a:pPr>
            <a:r>
              <a:rPr lang="it-IT" sz="2900" b="1" dirty="0" smtClean="0"/>
              <a:t>COME </a:t>
            </a:r>
            <a:r>
              <a:rPr lang="it-IT" sz="2900" b="1" dirty="0"/>
              <a:t>UN PROCESSO, </a:t>
            </a:r>
            <a:endParaRPr lang="it-IT" sz="2900" b="1" dirty="0" smtClean="0"/>
          </a:p>
          <a:p>
            <a:pPr>
              <a:buNone/>
            </a:pPr>
            <a:r>
              <a:rPr lang="it-IT" sz="2900" b="1" dirty="0" smtClean="0"/>
              <a:t>NON </a:t>
            </a:r>
            <a:r>
              <a:rPr lang="it-IT" sz="2900" b="1" dirty="0"/>
              <a:t>RICONDUCIBILE NE’ RAPPRESENTABILE COME SINGOLA PRESTAZIONE O GIUSTAPPOSIZIONE </a:t>
            </a:r>
            <a:r>
              <a:rPr lang="it-IT" sz="2900" b="1" dirty="0" err="1"/>
              <a:t>DI</a:t>
            </a:r>
            <a:r>
              <a:rPr lang="it-IT" sz="2900" b="1" dirty="0"/>
              <a:t> DIFFERENTI PRESTAZIONI, AZIONI, INTERVENTI E VALUTAZIONI SCOLLEGATE TRA LORO</a:t>
            </a:r>
            <a:r>
              <a:rPr lang="it-IT" sz="2900" b="1" dirty="0" smtClean="0"/>
              <a:t>.</a:t>
            </a:r>
          </a:p>
          <a:p>
            <a:pPr>
              <a:buNone/>
            </a:pPr>
            <a:r>
              <a:rPr lang="it-IT" dirty="0"/>
              <a:t> </a:t>
            </a:r>
            <a:r>
              <a:rPr lang="it-IT" dirty="0" smtClean="0"/>
              <a:t>  </a:t>
            </a:r>
            <a:r>
              <a:rPr lang="it-IT" sz="2500" dirty="0" smtClean="0"/>
              <a:t>(paragrafo 3)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  <a:p>
            <a:endParaRPr lang="it-IT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b="1" dirty="0" smtClean="0"/>
              <a:t> </a:t>
            </a:r>
            <a:r>
              <a:rPr lang="it-IT" b="1" dirty="0" smtClean="0"/>
              <a:t>FUNZIONE </a:t>
            </a:r>
            <a:r>
              <a:rPr lang="it-IT" b="1" dirty="0" err="1" smtClean="0"/>
              <a:t>DI</a:t>
            </a:r>
            <a:r>
              <a:rPr lang="it-IT" b="1" dirty="0" smtClean="0"/>
              <a:t> TUTELA DEI MINORI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it-IT" b="1" dirty="0"/>
          </a:p>
          <a:p>
            <a:pPr>
              <a:buNone/>
            </a:pPr>
            <a:r>
              <a:rPr lang="it-IT" b="1" dirty="0" smtClean="0"/>
              <a:t>     </a:t>
            </a:r>
            <a:r>
              <a:rPr lang="it-IT" sz="3500" b="1" dirty="0" smtClean="0"/>
              <a:t>Servizio Tutela Minori su mandato dell’Autorità Giudiziaria</a:t>
            </a:r>
          </a:p>
          <a:p>
            <a:pPr>
              <a:buNone/>
            </a:pPr>
            <a:r>
              <a:rPr lang="it-IT" sz="2800" b="1" dirty="0" smtClean="0"/>
              <a:t>	</a:t>
            </a:r>
          </a:p>
          <a:p>
            <a:pPr>
              <a:buNone/>
            </a:pPr>
            <a:r>
              <a:rPr lang="it-IT" sz="2800" b="1" dirty="0"/>
              <a:t> </a:t>
            </a:r>
            <a:r>
              <a:rPr lang="it-IT" sz="2800" b="1" dirty="0" smtClean="0"/>
              <a:t>      </a:t>
            </a:r>
          </a:p>
          <a:p>
            <a:pPr>
              <a:buNone/>
            </a:pPr>
            <a:r>
              <a:rPr lang="it-IT" sz="2800" b="1" dirty="0"/>
              <a:t> </a:t>
            </a:r>
            <a:r>
              <a:rPr lang="it-IT" sz="2800" b="1" dirty="0" smtClean="0"/>
              <a:t>      </a:t>
            </a:r>
          </a:p>
          <a:p>
            <a:pPr>
              <a:buNone/>
            </a:pPr>
            <a:endParaRPr lang="it-IT" b="1" dirty="0"/>
          </a:p>
          <a:p>
            <a:pPr>
              <a:buNone/>
            </a:pPr>
            <a:endParaRPr lang="it-IT" b="1" dirty="0" smtClean="0"/>
          </a:p>
          <a:p>
            <a:pPr>
              <a:buNone/>
            </a:pPr>
            <a:r>
              <a:rPr lang="it-IT" b="1" dirty="0" smtClean="0"/>
              <a:t>     </a:t>
            </a:r>
          </a:p>
          <a:p>
            <a:pPr>
              <a:buNone/>
            </a:pPr>
            <a:endParaRPr lang="it-IT" b="1" dirty="0"/>
          </a:p>
        </p:txBody>
      </p:sp>
      <p:sp>
        <p:nvSpPr>
          <p:cNvPr id="20" name="Segnaposto contenuto 19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     </a:t>
            </a:r>
            <a:r>
              <a:rPr lang="it-IT" sz="3500" b="1" dirty="0" smtClean="0"/>
              <a:t>Servizio sociale       professionale comunale</a:t>
            </a:r>
            <a:endParaRPr lang="it-IT" sz="3500" b="1" dirty="0"/>
          </a:p>
        </p:txBody>
      </p:sp>
      <p:cxnSp>
        <p:nvCxnSpPr>
          <p:cNvPr id="5" name="Connettore 2 4"/>
          <p:cNvCxnSpPr/>
          <p:nvPr/>
        </p:nvCxnSpPr>
        <p:spPr>
          <a:xfrm flipH="1">
            <a:off x="2699792" y="1124744"/>
            <a:ext cx="720080" cy="864096"/>
          </a:xfrm>
          <a:prstGeom prst="straightConnector1">
            <a:avLst/>
          </a:prstGeom>
          <a:ln w="793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>
            <a:off x="5220072" y="1196752"/>
            <a:ext cx="648072" cy="86409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subTitle" idx="1"/>
          </p:nvPr>
        </p:nvSpPr>
        <p:spPr>
          <a:xfrm>
            <a:off x="323850" y="260350"/>
            <a:ext cx="8424863" cy="6192838"/>
          </a:xfrm>
        </p:spPr>
        <p:txBody>
          <a:bodyPr>
            <a:normAutofit fontScale="90000" lnSpcReduction="10000"/>
          </a:bodyPr>
          <a:lstStyle/>
          <a:p>
            <a:pPr algn="l"/>
            <a:r>
              <a:rPr lang="it-IT" dirty="0" smtClean="0">
                <a:solidFill>
                  <a:schemeClr val="tx1"/>
                </a:solidFill>
              </a:rPr>
              <a:t>I </a:t>
            </a:r>
            <a:r>
              <a:rPr lang="it-IT" dirty="0">
                <a:solidFill>
                  <a:schemeClr val="tx1"/>
                </a:solidFill>
              </a:rPr>
              <a:t>Servizi Sociali professionali dei Comuni </a:t>
            </a:r>
            <a:r>
              <a:rPr lang="it-IT" dirty="0" smtClean="0">
                <a:solidFill>
                  <a:schemeClr val="tx1"/>
                </a:solidFill>
              </a:rPr>
              <a:t>operano</a:t>
            </a:r>
            <a:r>
              <a:rPr lang="it-IT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-</a:t>
            </a:r>
            <a:r>
              <a:rPr lang="it-IT" dirty="0">
                <a:solidFill>
                  <a:schemeClr val="tx1"/>
                </a:solidFill>
              </a:rPr>
              <a:t>su segnalazioni di pregiudizio che giungono direttamente al Servizio (ad es. da parte della scuola o di un cittadino..)</a:t>
            </a:r>
          </a:p>
          <a:p>
            <a:pPr algn="l"/>
            <a:r>
              <a:rPr lang="it-IT" dirty="0">
                <a:solidFill>
                  <a:schemeClr val="tx1"/>
                </a:solidFill>
              </a:rPr>
              <a:t>- su richiesta spontanea della famiglia</a:t>
            </a:r>
          </a:p>
          <a:p>
            <a:pPr algn="l"/>
            <a:r>
              <a:rPr lang="it-IT" dirty="0">
                <a:solidFill>
                  <a:schemeClr val="tx1"/>
                </a:solidFill>
              </a:rPr>
              <a:t>- Condividendo con la famiglia che può essersi rivolta al Servizio per altri motivi (ad esempio economico),  la necessità di lavorare su tematiche quali il disagio familiare, il rischio di </a:t>
            </a:r>
            <a:r>
              <a:rPr lang="it-IT" dirty="0" smtClean="0">
                <a:solidFill>
                  <a:schemeClr val="tx1"/>
                </a:solidFill>
              </a:rPr>
              <a:t>pregiudizio </a:t>
            </a:r>
            <a:r>
              <a:rPr lang="it-IT" dirty="0">
                <a:solidFill>
                  <a:schemeClr val="tx1"/>
                </a:solidFill>
              </a:rPr>
              <a:t>del minore, le difficoltà educative, anche </a:t>
            </a:r>
            <a:r>
              <a:rPr lang="it-IT" dirty="0" smtClean="0">
                <a:solidFill>
                  <a:schemeClr val="tx1"/>
                </a:solidFill>
              </a:rPr>
              <a:t>attraverso </a:t>
            </a:r>
            <a:r>
              <a:rPr lang="it-IT" dirty="0">
                <a:solidFill>
                  <a:schemeClr val="tx1"/>
                </a:solidFill>
              </a:rPr>
              <a:t>invio e attivazione di collaborazioni con servizi specialistici</a:t>
            </a:r>
          </a:p>
          <a:p>
            <a:pPr algn="l"/>
            <a:r>
              <a:rPr lang="it-IT" dirty="0">
                <a:solidFill>
                  <a:schemeClr val="tx1"/>
                </a:solidFill>
              </a:rPr>
              <a:t>- Con il consenso della famiglia</a:t>
            </a:r>
          </a:p>
          <a:p>
            <a:pPr algn="l"/>
            <a:r>
              <a:rPr lang="it-IT" dirty="0">
                <a:solidFill>
                  <a:schemeClr val="tx1"/>
                </a:solidFill>
              </a:rPr>
              <a:t>- Trasparenza.</a:t>
            </a:r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424936" cy="6336704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it-IT" b="1" dirty="0"/>
              <a:t> </a:t>
            </a:r>
            <a:r>
              <a:rPr lang="it-IT" sz="6000" b="1" dirty="0" smtClean="0">
                <a:solidFill>
                  <a:schemeClr val="tx1"/>
                </a:solidFill>
              </a:rPr>
              <a:t>DAL SITO DELLA PROCURA PRESSO IL TM </a:t>
            </a:r>
            <a:r>
              <a:rPr lang="it-IT" sz="6000" b="1" dirty="0" err="1" smtClean="0">
                <a:solidFill>
                  <a:schemeClr val="tx1"/>
                </a:solidFill>
              </a:rPr>
              <a:t>DI</a:t>
            </a:r>
            <a:r>
              <a:rPr lang="it-IT" sz="6000" b="1" dirty="0" smtClean="0">
                <a:solidFill>
                  <a:schemeClr val="tx1"/>
                </a:solidFill>
              </a:rPr>
              <a:t> MILANO:</a:t>
            </a:r>
          </a:p>
          <a:p>
            <a:pPr algn="l"/>
            <a:r>
              <a:rPr lang="it-IT" sz="5500" dirty="0" smtClean="0">
                <a:solidFill>
                  <a:schemeClr val="tx1"/>
                </a:solidFill>
              </a:rPr>
              <a:t>-Evitare segnalazioni improprie all’Autorità Giudiziaria</a:t>
            </a:r>
            <a:endParaRPr lang="it-IT" sz="5500" dirty="0">
              <a:solidFill>
                <a:schemeClr val="tx1"/>
              </a:solidFill>
            </a:endParaRPr>
          </a:p>
          <a:p>
            <a:pPr algn="l"/>
            <a:r>
              <a:rPr lang="it-IT" sz="5500" dirty="0" smtClean="0">
                <a:solidFill>
                  <a:schemeClr val="tx1"/>
                </a:solidFill>
              </a:rPr>
              <a:t>-I </a:t>
            </a:r>
            <a:r>
              <a:rPr lang="it-IT" sz="5500" dirty="0">
                <a:solidFill>
                  <a:schemeClr val="tx1"/>
                </a:solidFill>
              </a:rPr>
              <a:t>servizi sociali costituiscono una fonte particolarmente </a:t>
            </a:r>
            <a:r>
              <a:rPr lang="it-IT" sz="5500" dirty="0" smtClean="0">
                <a:solidFill>
                  <a:schemeClr val="tx1"/>
                </a:solidFill>
              </a:rPr>
              <a:t>qualificata di segnalazione </a:t>
            </a:r>
            <a:r>
              <a:rPr lang="it-IT" sz="5500" dirty="0">
                <a:solidFill>
                  <a:schemeClr val="tx1"/>
                </a:solidFill>
              </a:rPr>
              <a:t>perché hanno lo scopo istituzionale del sostegno al disagio delle famiglie e dei minori. </a:t>
            </a:r>
          </a:p>
          <a:p>
            <a:pPr algn="l">
              <a:buFontTx/>
              <a:buChar char="-"/>
            </a:pPr>
            <a:r>
              <a:rPr lang="it-IT" sz="5500" dirty="0" smtClean="0">
                <a:solidFill>
                  <a:schemeClr val="tx1"/>
                </a:solidFill>
              </a:rPr>
              <a:t>I servizi sociali hanno, </a:t>
            </a:r>
            <a:r>
              <a:rPr lang="it-IT" sz="5500" dirty="0">
                <a:solidFill>
                  <a:schemeClr val="tx1"/>
                </a:solidFill>
              </a:rPr>
              <a:t>tra le proprie funzioni istituzionali, quella di attivarsi </a:t>
            </a:r>
            <a:r>
              <a:rPr lang="it-IT" sz="5500" dirty="0" smtClean="0">
                <a:solidFill>
                  <a:schemeClr val="tx1"/>
                </a:solidFill>
              </a:rPr>
              <a:t>    autonomamente</a:t>
            </a:r>
            <a:r>
              <a:rPr lang="it-IT" sz="5500" dirty="0">
                <a:solidFill>
                  <a:schemeClr val="tx1"/>
                </a:solidFill>
              </a:rPr>
              <a:t>, senza dover necessariamente chiedere indicazioni e/o prescrizioni all'autorità giudiziaria, nei confronti di minorenni che versino in situazione di pregiudizio, anche solo </a:t>
            </a:r>
            <a:r>
              <a:rPr lang="it-IT" sz="5500" dirty="0" smtClean="0">
                <a:solidFill>
                  <a:schemeClr val="tx1"/>
                </a:solidFill>
              </a:rPr>
              <a:t>potenziale.</a:t>
            </a:r>
          </a:p>
          <a:p>
            <a:pPr algn="l">
              <a:buFontTx/>
              <a:buChar char="-"/>
            </a:pPr>
            <a:r>
              <a:rPr lang="it-IT" sz="5500" dirty="0">
                <a:solidFill>
                  <a:schemeClr val="tx1"/>
                </a:solidFill>
              </a:rPr>
              <a:t>I</a:t>
            </a:r>
            <a:r>
              <a:rPr lang="it-IT" sz="5500" dirty="0" smtClean="0">
                <a:solidFill>
                  <a:schemeClr val="tx1"/>
                </a:solidFill>
              </a:rPr>
              <a:t>l </a:t>
            </a:r>
            <a:r>
              <a:rPr lang="it-IT" sz="5500" dirty="0">
                <a:solidFill>
                  <a:schemeClr val="tx1"/>
                </a:solidFill>
              </a:rPr>
              <a:t>servizio deve porre in essere tutte quelle attività ed iniziative </a:t>
            </a:r>
            <a:r>
              <a:rPr lang="it-IT" sz="5500" dirty="0" smtClean="0">
                <a:solidFill>
                  <a:schemeClr val="tx1"/>
                </a:solidFill>
              </a:rPr>
              <a:t>per la </a:t>
            </a:r>
            <a:r>
              <a:rPr lang="it-IT" sz="5500" b="1" dirty="0" smtClean="0">
                <a:solidFill>
                  <a:srgbClr val="C00000"/>
                </a:solidFill>
              </a:rPr>
              <a:t>formulazione </a:t>
            </a:r>
            <a:r>
              <a:rPr lang="it-IT" sz="5500" b="1" dirty="0">
                <a:solidFill>
                  <a:srgbClr val="C00000"/>
                </a:solidFill>
              </a:rPr>
              <a:t>di una diagnosi, approntamento di un progetto di intervento e trattamento a favore del minore e del nucleo familiare.</a:t>
            </a:r>
          </a:p>
          <a:p>
            <a:pPr algn="l"/>
            <a:r>
              <a:rPr lang="it-IT" sz="5500" dirty="0" smtClean="0">
                <a:solidFill>
                  <a:schemeClr val="tx1"/>
                </a:solidFill>
              </a:rPr>
              <a:t>-Il </a:t>
            </a:r>
            <a:r>
              <a:rPr lang="it-IT" sz="5500" dirty="0">
                <a:solidFill>
                  <a:schemeClr val="tx1"/>
                </a:solidFill>
              </a:rPr>
              <a:t>servizio deve ricercare il consenso dei genitori e del minore, la loro reale adesione al progetto formulato e prospettato. </a:t>
            </a:r>
            <a:endParaRPr lang="it-IT" sz="5500" dirty="0" smtClean="0">
              <a:solidFill>
                <a:schemeClr val="tx1"/>
              </a:solidFill>
            </a:endParaRPr>
          </a:p>
          <a:p>
            <a:pPr algn="l"/>
            <a:r>
              <a:rPr lang="it-IT" sz="5500" dirty="0" smtClean="0">
                <a:solidFill>
                  <a:schemeClr val="tx1"/>
                </a:solidFill>
              </a:rPr>
              <a:t>-L’adesione deve essere effettiva</a:t>
            </a:r>
          </a:p>
          <a:p>
            <a:pPr algn="l"/>
            <a:endParaRPr lang="it-IT" sz="5500" dirty="0">
              <a:solidFill>
                <a:schemeClr val="tx1"/>
              </a:solidFill>
            </a:endParaRPr>
          </a:p>
          <a:p>
            <a:pPr algn="l"/>
            <a:r>
              <a:rPr lang="it-IT" sz="5500" dirty="0" smtClean="0">
                <a:solidFill>
                  <a:schemeClr val="tx1"/>
                </a:solidFill>
              </a:rPr>
              <a:t>SE IL SERVIZIO NON TROVA L’ADESIONE DEI GENITORI AL PROGETTO </a:t>
            </a:r>
            <a:r>
              <a:rPr lang="it-IT" sz="5500" dirty="0" err="1" smtClean="0">
                <a:solidFill>
                  <a:schemeClr val="tx1"/>
                </a:solidFill>
              </a:rPr>
              <a:t>DI</a:t>
            </a:r>
            <a:r>
              <a:rPr lang="it-IT" sz="5500" dirty="0" smtClean="0">
                <a:solidFill>
                  <a:schemeClr val="tx1"/>
                </a:solidFill>
              </a:rPr>
              <a:t> INTERVENTO O ESSI NON GLI CONSENTONO </a:t>
            </a:r>
            <a:r>
              <a:rPr lang="it-IT" sz="5500" dirty="0" err="1" smtClean="0">
                <a:solidFill>
                  <a:schemeClr val="tx1"/>
                </a:solidFill>
              </a:rPr>
              <a:t>DI</a:t>
            </a:r>
            <a:r>
              <a:rPr lang="it-IT" sz="5500" dirty="0" smtClean="0">
                <a:solidFill>
                  <a:schemeClr val="tx1"/>
                </a:solidFill>
              </a:rPr>
              <a:t> EFFETTUARE GLI ACCERTAMENTI PROPEDEUTICI               SEGNALAZIONE ALLA PROCURA.</a:t>
            </a:r>
            <a:endParaRPr lang="it-IT" sz="5500" dirty="0">
              <a:solidFill>
                <a:schemeClr val="tx1"/>
              </a:solidFill>
            </a:endParaRPr>
          </a:p>
          <a:p>
            <a:pPr algn="l"/>
            <a:endParaRPr lang="it-IT" sz="5500" dirty="0">
              <a:solidFill>
                <a:schemeClr val="tx1"/>
              </a:solidFill>
            </a:endParaRPr>
          </a:p>
          <a:p>
            <a:endParaRPr lang="it-IT" dirty="0"/>
          </a:p>
        </p:txBody>
      </p:sp>
      <p:sp>
        <p:nvSpPr>
          <p:cNvPr id="5" name="Freccia a destra 4"/>
          <p:cNvSpPr/>
          <p:nvPr/>
        </p:nvSpPr>
        <p:spPr>
          <a:xfrm>
            <a:off x="3995936" y="5949280"/>
            <a:ext cx="64807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95536" y="332656"/>
            <a:ext cx="8496944" cy="6264696"/>
          </a:xfrm>
        </p:spPr>
        <p:txBody>
          <a:bodyPr>
            <a:normAutofit fontScale="62500" lnSpcReduction="20000"/>
          </a:bodyPr>
          <a:lstStyle/>
          <a:p>
            <a:pPr algn="l"/>
            <a:endParaRPr lang="it-IT" dirty="0">
              <a:solidFill>
                <a:schemeClr val="tx1"/>
              </a:solidFill>
            </a:endParaRP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- VALUTARE </a:t>
            </a:r>
            <a:r>
              <a:rPr lang="it-IT" dirty="0">
                <a:solidFill>
                  <a:schemeClr val="tx1"/>
                </a:solidFill>
              </a:rPr>
              <a:t>/DIAGNOSI </a:t>
            </a:r>
            <a:r>
              <a:rPr lang="it-IT" dirty="0" smtClean="0">
                <a:solidFill>
                  <a:schemeClr val="tx1"/>
                </a:solidFill>
              </a:rPr>
              <a:t>SOCIALE</a:t>
            </a:r>
            <a:endParaRPr lang="it-IT" dirty="0">
              <a:solidFill>
                <a:schemeClr val="tx1"/>
              </a:solidFill>
            </a:endParaRPr>
          </a:p>
          <a:p>
            <a:pPr algn="l"/>
            <a:r>
              <a:rPr lang="it-IT" dirty="0">
                <a:solidFill>
                  <a:schemeClr val="tx1"/>
                </a:solidFill>
              </a:rPr>
              <a:t>Aree da sondare:</a:t>
            </a:r>
          </a:p>
          <a:p>
            <a:pPr algn="l"/>
            <a:r>
              <a:rPr lang="it-IT" dirty="0">
                <a:solidFill>
                  <a:schemeClr val="tx1"/>
                </a:solidFill>
              </a:rPr>
              <a:t>1- Contesto sociale</a:t>
            </a:r>
          </a:p>
          <a:p>
            <a:pPr algn="l"/>
            <a:r>
              <a:rPr lang="it-IT" dirty="0">
                <a:solidFill>
                  <a:schemeClr val="tx1"/>
                </a:solidFill>
              </a:rPr>
              <a:t>2- Come sta il bambino, storia del bambino, come stanno fratelli e sorelle</a:t>
            </a:r>
          </a:p>
          <a:p>
            <a:pPr algn="l"/>
            <a:r>
              <a:rPr lang="it-IT" dirty="0">
                <a:solidFill>
                  <a:schemeClr val="tx1"/>
                </a:solidFill>
              </a:rPr>
              <a:t>3- Rapporti tra genitori e bambino e gli altri fratelli/sorelle, rapporti nonni, rapporti con le famiglie di origine</a:t>
            </a:r>
          </a:p>
          <a:p>
            <a:pPr algn="l"/>
            <a:r>
              <a:rPr lang="it-IT" dirty="0">
                <a:solidFill>
                  <a:schemeClr val="tx1"/>
                </a:solidFill>
              </a:rPr>
              <a:t>4- Storia individuale dei </a:t>
            </a:r>
            <a:r>
              <a:rPr lang="it-IT" dirty="0" smtClean="0">
                <a:solidFill>
                  <a:schemeClr val="tx1"/>
                </a:solidFill>
              </a:rPr>
              <a:t>genitori </a:t>
            </a:r>
            <a:r>
              <a:rPr lang="it-IT" dirty="0">
                <a:solidFill>
                  <a:schemeClr val="tx1"/>
                </a:solidFill>
              </a:rPr>
              <a:t>e della coppia, famiglia nucleare e famiglia allargata</a:t>
            </a:r>
          </a:p>
          <a:p>
            <a:pPr algn="l"/>
            <a:r>
              <a:rPr lang="it-IT" dirty="0">
                <a:solidFill>
                  <a:schemeClr val="tx1"/>
                </a:solidFill>
              </a:rPr>
              <a:t>5- Relazione famiglia/servizi</a:t>
            </a:r>
          </a:p>
          <a:p>
            <a:pPr algn="l"/>
            <a:endParaRPr lang="it-IT" dirty="0" smtClean="0">
              <a:solidFill>
                <a:schemeClr val="tx1"/>
              </a:solidFill>
            </a:endParaRP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Per </a:t>
            </a:r>
            <a:r>
              <a:rPr lang="it-IT" dirty="0">
                <a:solidFill>
                  <a:schemeClr val="tx1"/>
                </a:solidFill>
              </a:rPr>
              <a:t>ognuna delle aree vanno presi in considerazione:</a:t>
            </a:r>
          </a:p>
          <a:p>
            <a:pPr algn="l"/>
            <a:r>
              <a:rPr lang="it-IT" dirty="0">
                <a:solidFill>
                  <a:schemeClr val="tx1"/>
                </a:solidFill>
              </a:rPr>
              <a:t>I fattori di rischio</a:t>
            </a:r>
          </a:p>
          <a:p>
            <a:pPr algn="l"/>
            <a:r>
              <a:rPr lang="it-IT" dirty="0">
                <a:solidFill>
                  <a:schemeClr val="tx1"/>
                </a:solidFill>
              </a:rPr>
              <a:t>I fattori di protezione</a:t>
            </a:r>
          </a:p>
          <a:p>
            <a:pPr algn="l"/>
            <a:r>
              <a:rPr lang="it-IT" dirty="0">
                <a:solidFill>
                  <a:schemeClr val="tx1"/>
                </a:solidFill>
              </a:rPr>
              <a:t>I segnali di malessere/maltrattamento</a:t>
            </a:r>
          </a:p>
          <a:p>
            <a:pPr algn="l"/>
            <a:r>
              <a:rPr lang="it-IT" dirty="0">
                <a:solidFill>
                  <a:schemeClr val="tx1"/>
                </a:solidFill>
              </a:rPr>
              <a:t>I segnali di benessere</a:t>
            </a:r>
          </a:p>
          <a:p>
            <a:pPr algn="l"/>
            <a:endParaRPr lang="it-IT" dirty="0">
              <a:solidFill>
                <a:schemeClr val="tx1"/>
              </a:solidFill>
            </a:endParaRP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- FORMULARE </a:t>
            </a:r>
            <a:r>
              <a:rPr lang="it-IT" dirty="0">
                <a:solidFill>
                  <a:schemeClr val="tx1"/>
                </a:solidFill>
              </a:rPr>
              <a:t>UNA PROGNOSI </a:t>
            </a:r>
            <a:r>
              <a:rPr lang="it-IT" dirty="0" err="1">
                <a:solidFill>
                  <a:schemeClr val="tx1"/>
                </a:solidFill>
              </a:rPr>
              <a:t>DI</a:t>
            </a:r>
            <a:r>
              <a:rPr lang="it-IT" dirty="0">
                <a:solidFill>
                  <a:schemeClr val="tx1"/>
                </a:solidFill>
              </a:rPr>
              <a:t> TRATTABILITA’</a:t>
            </a:r>
          </a:p>
          <a:p>
            <a:pPr algn="l"/>
            <a:endParaRPr lang="it-IT" dirty="0">
              <a:solidFill>
                <a:schemeClr val="tx1"/>
              </a:solidFill>
            </a:endParaRP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- APPRONTARE </a:t>
            </a:r>
            <a:r>
              <a:rPr lang="it-IT" dirty="0">
                <a:solidFill>
                  <a:schemeClr val="tx1"/>
                </a:solidFill>
              </a:rPr>
              <a:t>UN </a:t>
            </a:r>
            <a:r>
              <a:rPr lang="it-IT" dirty="0" smtClean="0">
                <a:solidFill>
                  <a:schemeClr val="tx1"/>
                </a:solidFill>
              </a:rPr>
              <a:t>PROGETTO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subTitle" idx="1"/>
          </p:nvPr>
        </p:nvSpPr>
        <p:spPr>
          <a:xfrm>
            <a:off x="1371600" y="404813"/>
            <a:ext cx="6400800" cy="6048375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La valutazione </a:t>
            </a:r>
            <a:r>
              <a:rPr lang="it-IT" dirty="0">
                <a:solidFill>
                  <a:schemeClr val="tx1"/>
                </a:solidFill>
              </a:rPr>
              <a:t>del livello delle funzioni genitoriali più elevate (relazionali e psichiche), implica competenze psicologiche in quanto concerne la capacità del genitore di “sintonizzarsi” sui bisogni del </a:t>
            </a:r>
            <a:r>
              <a:rPr lang="it-IT" dirty="0" smtClean="0">
                <a:solidFill>
                  <a:schemeClr val="tx1"/>
                </a:solidFill>
              </a:rPr>
              <a:t>bambino</a:t>
            </a:r>
            <a:endParaRPr lang="it-IT" dirty="0">
              <a:solidFill>
                <a:schemeClr val="tx1"/>
              </a:solidFill>
            </a:endParaRPr>
          </a:p>
          <a:p>
            <a:endParaRPr lang="it-IT" dirty="0">
              <a:solidFill>
                <a:schemeClr val="tx1"/>
              </a:solidFill>
            </a:endParaRPr>
          </a:p>
          <a:p>
            <a:endParaRPr lang="it-IT" dirty="0" smtClean="0">
              <a:solidFill>
                <a:schemeClr val="tx1"/>
              </a:solidFill>
            </a:endParaRPr>
          </a:p>
          <a:p>
            <a:r>
              <a:rPr lang="it-IT" dirty="0" smtClean="0">
                <a:solidFill>
                  <a:schemeClr val="tx1"/>
                </a:solidFill>
              </a:rPr>
              <a:t>Coinvolgimento </a:t>
            </a:r>
            <a:r>
              <a:rPr lang="it-IT" dirty="0">
                <a:solidFill>
                  <a:schemeClr val="tx1"/>
                </a:solidFill>
              </a:rPr>
              <a:t>di operatori di diversa competenza per:</a:t>
            </a:r>
          </a:p>
          <a:p>
            <a:endParaRPr lang="it-IT" dirty="0" smtClean="0">
              <a:solidFill>
                <a:schemeClr val="tx1"/>
              </a:solidFill>
            </a:endParaRP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- valutare </a:t>
            </a:r>
            <a:r>
              <a:rPr lang="it-IT" dirty="0">
                <a:solidFill>
                  <a:schemeClr val="tx1"/>
                </a:solidFill>
              </a:rPr>
              <a:t>in maniera corretta e rispettosa </a:t>
            </a:r>
            <a:r>
              <a:rPr lang="it-IT" dirty="0" smtClean="0">
                <a:solidFill>
                  <a:schemeClr val="tx1"/>
                </a:solidFill>
              </a:rPr>
              <a:t>della complessità </a:t>
            </a:r>
            <a:r>
              <a:rPr lang="it-IT" dirty="0">
                <a:solidFill>
                  <a:schemeClr val="tx1"/>
                </a:solidFill>
              </a:rPr>
              <a:t>familiare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- formulare </a:t>
            </a:r>
            <a:r>
              <a:rPr lang="it-IT" dirty="0">
                <a:solidFill>
                  <a:schemeClr val="tx1"/>
                </a:solidFill>
              </a:rPr>
              <a:t>un’ipotesi condivisa sulla natura del problema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- progettare </a:t>
            </a:r>
            <a:r>
              <a:rPr lang="it-IT" dirty="0">
                <a:solidFill>
                  <a:schemeClr val="tx1"/>
                </a:solidFill>
              </a:rPr>
              <a:t>un piano di intervento comune tra servizi, </a:t>
            </a:r>
            <a:r>
              <a:rPr lang="it-IT" dirty="0" smtClean="0">
                <a:solidFill>
                  <a:schemeClr val="tx1"/>
                </a:solidFill>
              </a:rPr>
              <a:t> che </a:t>
            </a:r>
            <a:r>
              <a:rPr lang="it-IT" dirty="0">
                <a:solidFill>
                  <a:schemeClr val="tx1"/>
                </a:solidFill>
              </a:rPr>
              <a:t>tenga conto delle </a:t>
            </a:r>
            <a:r>
              <a:rPr lang="it-IT" dirty="0" smtClean="0">
                <a:solidFill>
                  <a:schemeClr val="tx1"/>
                </a:solidFill>
              </a:rPr>
              <a:t>risorse, dei </a:t>
            </a:r>
            <a:r>
              <a:rPr lang="it-IT" dirty="0">
                <a:solidFill>
                  <a:schemeClr val="tx1"/>
                </a:solidFill>
              </a:rPr>
              <a:t>servizi, della famiglia e </a:t>
            </a:r>
            <a:r>
              <a:rPr lang="it-IT" dirty="0" smtClean="0">
                <a:solidFill>
                  <a:schemeClr val="tx1"/>
                </a:solidFill>
              </a:rPr>
              <a:t>del </a:t>
            </a:r>
            <a:r>
              <a:rPr lang="it-IT" dirty="0">
                <a:solidFill>
                  <a:schemeClr val="tx1"/>
                </a:solidFill>
              </a:rPr>
              <a:t>minore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- ciascuno </a:t>
            </a:r>
            <a:r>
              <a:rPr lang="it-IT" dirty="0">
                <a:solidFill>
                  <a:schemeClr val="tx1"/>
                </a:solidFill>
              </a:rPr>
              <a:t>dei soggetti è coinvolto insieme alla famiglia nella progettazione e nelle verifiche degli esiti</a:t>
            </a:r>
            <a:br>
              <a:rPr lang="it-IT" dirty="0">
                <a:solidFill>
                  <a:schemeClr val="tx1"/>
                </a:solidFill>
              </a:rPr>
            </a:br>
            <a:endParaRPr lang="it-IT" dirty="0">
              <a:solidFill>
                <a:schemeClr val="tx1"/>
              </a:solidFill>
            </a:endParaRPr>
          </a:p>
          <a:p>
            <a:endParaRPr lang="it-IT" dirty="0"/>
          </a:p>
        </p:txBody>
      </p:sp>
      <p:sp>
        <p:nvSpPr>
          <p:cNvPr id="5" name="Freccia in giù 4"/>
          <p:cNvSpPr/>
          <p:nvPr/>
        </p:nvSpPr>
        <p:spPr>
          <a:xfrm>
            <a:off x="4355976" y="1556792"/>
            <a:ext cx="43204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39552" y="476672"/>
            <a:ext cx="7304856" cy="5760640"/>
          </a:xfrm>
        </p:spPr>
        <p:txBody>
          <a:bodyPr>
            <a:normAutofit/>
          </a:bodyPr>
          <a:lstStyle/>
          <a:p>
            <a:pPr algn="l"/>
            <a:r>
              <a:rPr lang="it-IT" sz="4400" dirty="0" smtClean="0">
                <a:solidFill>
                  <a:schemeClr val="tx1"/>
                </a:solidFill>
              </a:rPr>
              <a:t>COMUNI E SERVIZI SOCIALI</a:t>
            </a:r>
          </a:p>
          <a:p>
            <a:pPr algn="l"/>
            <a:r>
              <a:rPr lang="it-IT" sz="2400" b="1" dirty="0" smtClean="0">
                <a:solidFill>
                  <a:schemeClr val="tx1"/>
                </a:solidFill>
              </a:rPr>
              <a:t>Riferimenti normativi: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1. DPR 616/77 (trasferimento e deleghe delle funzioni amministrative dello stato, competenze in campo ai comuni).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All’ente locale Comune sono attribuite tutte le funzioni amministrative, relative alla organizzazione ed alla erogazione dei servizi di assistenza e di beneficenza, di cui ai precedenti articoli 22 e 23.</a:t>
            </a:r>
          </a:p>
          <a:p>
            <a:pPr algn="l"/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4"/>
          <p:cNvSpPr>
            <a:spLocks noGrp="1"/>
          </p:cNvSpPr>
          <p:nvPr>
            <p:ph idx="1"/>
          </p:nvPr>
        </p:nvSpPr>
        <p:spPr>
          <a:xfrm>
            <a:off x="468313" y="908050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dirty="0"/>
              <a:t> </a:t>
            </a:r>
            <a:r>
              <a:rPr lang="it-IT" dirty="0" smtClean="0"/>
              <a:t>CO-COSTRUZIONE</a:t>
            </a:r>
          </a:p>
          <a:p>
            <a:pPr>
              <a:buNone/>
            </a:pPr>
            <a:endParaRPr lang="it-IT" dirty="0"/>
          </a:p>
          <a:p>
            <a:pPr>
              <a:buNone/>
            </a:pPr>
            <a:endParaRPr lang="it-IT" dirty="0" smtClean="0"/>
          </a:p>
          <a:p>
            <a:pPr algn="ctr">
              <a:buNone/>
            </a:pPr>
            <a:r>
              <a:rPr lang="it-IT" dirty="0" smtClean="0"/>
              <a:t>	non </a:t>
            </a:r>
            <a:r>
              <a:rPr lang="it-IT" dirty="0"/>
              <a:t>una semplice collaborazione tra servizi/operatori, ma costruzione di </a:t>
            </a:r>
            <a:endParaRPr lang="it-IT" dirty="0" smtClean="0"/>
          </a:p>
          <a:p>
            <a:pPr algn="ctr">
              <a:buNone/>
            </a:pPr>
            <a:r>
              <a:rPr lang="it-IT" dirty="0"/>
              <a:t>	</a:t>
            </a:r>
            <a:r>
              <a:rPr lang="it-IT" dirty="0" smtClean="0"/>
              <a:t>un </a:t>
            </a:r>
            <a:r>
              <a:rPr lang="it-IT" dirty="0"/>
              <a:t>gruppo </a:t>
            </a:r>
            <a:r>
              <a:rPr lang="it-IT" dirty="0" smtClean="0"/>
              <a:t>di lavoro</a:t>
            </a:r>
            <a:endParaRPr lang="it-IT" dirty="0"/>
          </a:p>
          <a:p>
            <a:pPr algn="ctr">
              <a:buNone/>
            </a:pP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8" name="Freccia in giù 7"/>
          <p:cNvSpPr/>
          <p:nvPr/>
        </p:nvSpPr>
        <p:spPr>
          <a:xfrm>
            <a:off x="4283968" y="1412776"/>
            <a:ext cx="360040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Definizione di Tutela: 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	1</a:t>
            </a:r>
            <a:r>
              <a:rPr lang="it-IT" dirty="0"/>
              <a:t>) Cura, protezione e rappresentanza giuridica di un minore orfano o con genitori non in grado di esercitare la potestà genitoriale, oppure di un incapace o di un interdetto; è affidata dal giudice a una persona ritenuta idonea (tutore)</a:t>
            </a:r>
            <a:br>
              <a:rPr lang="it-IT" dirty="0"/>
            </a:br>
            <a:r>
              <a:rPr lang="it-IT" dirty="0"/>
              <a:t>2) Protezione di un diritto, riconosciuto e assicurato per legge: tutela dell’immagine</a:t>
            </a:r>
            <a:br>
              <a:rPr lang="it-IT" dirty="0"/>
            </a:br>
            <a:r>
              <a:rPr lang="it-IT" dirty="0"/>
              <a:t>3) Difesa, protezione salvaguardia</a:t>
            </a:r>
          </a:p>
          <a:p>
            <a:endParaRPr lang="it-IT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4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28955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dirty="0"/>
              <a:t>Parlare di tutela vuol dire quindi parlare di </a:t>
            </a:r>
            <a:r>
              <a:rPr lang="it-IT" sz="4400" dirty="0">
                <a:solidFill>
                  <a:srgbClr val="C00000"/>
                </a:solidFill>
              </a:rPr>
              <a:t>diritti</a:t>
            </a:r>
            <a:r>
              <a:rPr lang="it-IT" dirty="0"/>
              <a:t> </a:t>
            </a:r>
          </a:p>
          <a:p>
            <a:pPr>
              <a:buNone/>
            </a:pPr>
            <a:r>
              <a:rPr lang="it-IT" dirty="0" smtClean="0"/>
              <a:t>	Quali </a:t>
            </a:r>
            <a:r>
              <a:rPr lang="it-IT" dirty="0"/>
              <a:t>sono i diritti di un minore?</a:t>
            </a:r>
          </a:p>
          <a:p>
            <a:pPr>
              <a:buNone/>
            </a:pPr>
            <a:r>
              <a:rPr lang="it-IT" dirty="0" smtClean="0"/>
              <a:t>	Ci </a:t>
            </a:r>
            <a:r>
              <a:rPr lang="it-IT" dirty="0"/>
              <a:t>si confronta con due filoni di leggi:.</a:t>
            </a:r>
            <a:br>
              <a:rPr lang="it-IT" dirty="0"/>
            </a:br>
            <a:endParaRPr lang="it-IT" dirty="0" smtClean="0"/>
          </a:p>
          <a:p>
            <a:pPr>
              <a:buNone/>
            </a:pPr>
            <a:r>
              <a:rPr lang="it-IT" dirty="0"/>
              <a:t>	</a:t>
            </a:r>
            <a:r>
              <a:rPr lang="it-IT" dirty="0" smtClean="0"/>
              <a:t>1</a:t>
            </a:r>
            <a:r>
              <a:rPr lang="it-IT" dirty="0"/>
              <a:t>) </a:t>
            </a:r>
            <a:r>
              <a:rPr lang="it-IT" dirty="0" smtClean="0"/>
              <a:t>diritto </a:t>
            </a:r>
            <a:r>
              <a:rPr lang="it-IT" dirty="0"/>
              <a:t>di famiglia e delle responsabilità genitoriali </a:t>
            </a:r>
            <a:r>
              <a:rPr lang="it-IT" dirty="0" smtClean="0"/>
              <a:t> </a:t>
            </a:r>
            <a:endParaRPr lang="it-IT" dirty="0"/>
          </a:p>
          <a:p>
            <a:pPr>
              <a:buNone/>
            </a:pPr>
            <a:r>
              <a:rPr lang="it-IT" dirty="0" smtClean="0"/>
              <a:t>	2</a:t>
            </a:r>
            <a:r>
              <a:rPr lang="it-IT" dirty="0"/>
              <a:t>) </a:t>
            </a:r>
            <a:r>
              <a:rPr lang="it-IT" dirty="0" smtClean="0"/>
              <a:t>diritto </a:t>
            </a:r>
            <a:r>
              <a:rPr lang="it-IT" dirty="0"/>
              <a:t>dei </a:t>
            </a:r>
            <a:r>
              <a:rPr lang="it-IT" dirty="0" smtClean="0"/>
              <a:t>minori </a:t>
            </a:r>
            <a:r>
              <a:rPr lang="it-IT" dirty="0"/>
              <a:t>(</a:t>
            </a:r>
            <a:r>
              <a:rPr lang="it-IT" dirty="0" smtClean="0"/>
              <a:t>Convenzione </a:t>
            </a:r>
            <a:r>
              <a:rPr lang="it-IT" dirty="0"/>
              <a:t>ONU dei Diritti del </a:t>
            </a:r>
            <a:r>
              <a:rPr lang="it-IT" dirty="0" smtClean="0"/>
              <a:t>Fanciullo).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Autofit/>
          </a:bodyPr>
          <a:lstStyle/>
          <a:p>
            <a:r>
              <a:rPr lang="it-IT" sz="2800" b="1" dirty="0" smtClean="0"/>
              <a:t>Dal libro di Niccolò Ammaniti: </a:t>
            </a:r>
            <a:br>
              <a:rPr lang="it-IT" sz="2800" b="1" dirty="0" smtClean="0"/>
            </a:br>
            <a:r>
              <a:rPr lang="it-IT" sz="2800" b="1" dirty="0" smtClean="0"/>
              <a:t>Ti prendo e ti porto via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47260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it-IT" sz="1400" dirty="0" smtClean="0"/>
              <a:t>Cara Gloria, come stai?</a:t>
            </a:r>
          </a:p>
          <a:p>
            <a:pPr algn="just">
              <a:buNone/>
            </a:pPr>
            <a:r>
              <a:rPr lang="it-IT" sz="1400" dirty="0" smtClean="0"/>
              <a:t>Prima di tutto Buon Natale e buon anno nuovo.</a:t>
            </a:r>
          </a:p>
          <a:p>
            <a:pPr algn="just">
              <a:buNone/>
            </a:pPr>
            <a:r>
              <a:rPr lang="it-IT" sz="1400" dirty="0" smtClean="0"/>
              <a:t>Qualche giorno fa ho parlato con mia madre che mi ha detto che alla fine andrai all’Università a Bologna. Glielo ha</a:t>
            </a:r>
          </a:p>
          <a:p>
            <a:pPr algn="just">
              <a:buNone/>
            </a:pPr>
            <a:r>
              <a:rPr lang="it-IT" sz="1400" dirty="0" smtClean="0"/>
              <a:t>detto tua madre. </a:t>
            </a:r>
          </a:p>
          <a:p>
            <a:pPr algn="just">
              <a:buNone/>
            </a:pPr>
            <a:r>
              <a:rPr lang="it-IT" sz="1400" dirty="0" smtClean="0"/>
              <a:t>Studierai qualcosa che c’entra con il cinema, vero? Quindi niente più Economia e Commercio. Hai fatto bene ad </a:t>
            </a:r>
          </a:p>
          <a:p>
            <a:pPr algn="just">
              <a:buNone/>
            </a:pPr>
            <a:r>
              <a:rPr lang="it-IT" sz="1400" dirty="0" smtClean="0"/>
              <a:t>insistere con tuo padre.</a:t>
            </a:r>
          </a:p>
          <a:p>
            <a:pPr algn="just">
              <a:buNone/>
            </a:pPr>
            <a:r>
              <a:rPr lang="it-IT" sz="1400" dirty="0" smtClean="0"/>
              <a:t>Era quello che volevi fare. Uno devi fare le cose che vuole. Questa Università sul cinema sarà sicuramente molto </a:t>
            </a:r>
          </a:p>
          <a:p>
            <a:pPr algn="just">
              <a:buNone/>
            </a:pPr>
            <a:r>
              <a:rPr lang="it-IT" sz="1400" dirty="0" smtClean="0"/>
              <a:t>interessante e Bologna è una bella città e piena di vita. Almeno così dicono. Quando uscirò dall’Istituto voglio fare un </a:t>
            </a:r>
          </a:p>
          <a:p>
            <a:pPr algn="just">
              <a:buNone/>
            </a:pPr>
            <a:r>
              <a:rPr lang="it-IT" sz="1400" dirty="0" smtClean="0"/>
              <a:t>giro in treno per tutta l’Europa e ti verrò a trovare così me la farai conoscere.</a:t>
            </a:r>
          </a:p>
          <a:p>
            <a:pPr algn="just">
              <a:buNone/>
            </a:pPr>
            <a:r>
              <a:rPr lang="it-IT" sz="1400" dirty="0" smtClean="0"/>
              <a:t>Manca poco, sai, tra due mesi e due settimane compio diciotto anni e me ne vado via. Ti rendi conto? Mi sembra</a:t>
            </a:r>
          </a:p>
          <a:p>
            <a:pPr algn="just">
              <a:buNone/>
            </a:pPr>
            <a:r>
              <a:rPr lang="it-IT" sz="1400" dirty="0" smtClean="0"/>
              <a:t>impossibile, finalmente potrò uscire da questo posto e fare quello che voglio. Ancora non lo so bene quello che </a:t>
            </a:r>
          </a:p>
          <a:p>
            <a:pPr algn="just">
              <a:buNone/>
            </a:pPr>
            <a:r>
              <a:rPr lang="it-IT" sz="1400" dirty="0" smtClean="0"/>
              <a:t>voglio. Ma mi hanno detto che esistono delle Università serali e forse potrei frequentarne una.  Mi hanno anche </a:t>
            </a:r>
          </a:p>
          <a:p>
            <a:pPr algn="just">
              <a:buNone/>
            </a:pPr>
            <a:r>
              <a:rPr lang="it-IT" sz="1400" dirty="0" smtClean="0"/>
              <a:t>proposto un lavoro qui, aiutare quelli che entrano in Istituto a integrarsi e cose del genere. Mi pagherebbero. Gli </a:t>
            </a:r>
          </a:p>
          <a:p>
            <a:pPr algn="just">
              <a:buNone/>
            </a:pPr>
            <a:r>
              <a:rPr lang="it-IT" sz="1400" dirty="0" smtClean="0"/>
              <a:t>insegnanti dicono che ci so fare con i ragazzini piccoli. Non lo so, ci dovrò pensare, quello che voglio ora è fare il </a:t>
            </a:r>
          </a:p>
          <a:p>
            <a:pPr algn="just">
              <a:buNone/>
            </a:pPr>
            <a:r>
              <a:rPr lang="it-IT" sz="1400" dirty="0" smtClean="0"/>
              <a:t>viaggio. Roma, Parigi, </a:t>
            </a:r>
            <a:r>
              <a:rPr lang="it-IT" sz="1400" dirty="0"/>
              <a:t>L</a:t>
            </a:r>
            <a:r>
              <a:rPr lang="it-IT" sz="1400" dirty="0" smtClean="0"/>
              <a:t>ondra, la Spagna. Quando tornerò deciderò del </a:t>
            </a:r>
            <a:r>
              <a:rPr lang="it-IT" sz="1400" dirty="0" err="1" smtClean="0"/>
              <a:t>futuroi</a:t>
            </a:r>
            <a:r>
              <a:rPr lang="it-IT" sz="1400" dirty="0" smtClean="0"/>
              <a:t>, c’è tempo per questo.</a:t>
            </a:r>
          </a:p>
          <a:p>
            <a:pPr algn="just">
              <a:buNone/>
            </a:pPr>
            <a:r>
              <a:rPr lang="it-IT" sz="1400" dirty="0" smtClean="0"/>
              <a:t>Devo dirti che ero indeciso se scriverti, è da molto che non ci scriviamo. Nell’ultima lettera ti avevo detto che mi </a:t>
            </a:r>
          </a:p>
          <a:p>
            <a:pPr algn="just">
              <a:buNone/>
            </a:pPr>
            <a:r>
              <a:rPr lang="it-IT" sz="1400" dirty="0" smtClean="0"/>
              <a:t>venissi a trovare. </a:t>
            </a:r>
            <a:endParaRPr lang="it-IT" sz="14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sz="1400" dirty="0" smtClean="0"/>
              <a:t>Spero che tu non ci sia rimasta male, ma non ce la faccio a vederti così, dopo tutto questo tempo e in questo </a:t>
            </a:r>
          </a:p>
          <a:p>
            <a:pPr>
              <a:buNone/>
            </a:pPr>
            <a:r>
              <a:rPr lang="it-IT" sz="1400" dirty="0" smtClean="0"/>
              <a:t>posto, per un paio d’ore e basta. Non saremmo riusciti a dirci niente, avremmo parlato delle solite cose che si </a:t>
            </a:r>
          </a:p>
          <a:p>
            <a:pPr>
              <a:buNone/>
            </a:pPr>
            <a:r>
              <a:rPr lang="it-IT" sz="1400" dirty="0" smtClean="0"/>
              <a:t>dicono in questi casi e poi tu te ne saresti andata e io ci sarei stato male, lo so. Avevo deciso che appena uscito </a:t>
            </a:r>
          </a:p>
          <a:p>
            <a:pPr>
              <a:buNone/>
            </a:pPr>
            <a:r>
              <a:rPr lang="it-IT" sz="1400" dirty="0" smtClean="0"/>
              <a:t>ti avrei telefonato e ci saremmo potuti incontrare in un bel posto, lontani da qui.</a:t>
            </a:r>
          </a:p>
          <a:p>
            <a:pPr>
              <a:buNone/>
            </a:pPr>
            <a:r>
              <a:rPr lang="it-IT" sz="1400" dirty="0" smtClean="0"/>
              <a:t>Alla fine ti ho scritto perché avevo bisogno di parlarti di una cosa a cui ho pensato tante volte in tutti questi anni e forse </a:t>
            </a:r>
          </a:p>
          <a:p>
            <a:pPr>
              <a:buNone/>
            </a:pPr>
            <a:r>
              <a:rPr lang="it-IT" sz="1400" dirty="0" smtClean="0"/>
              <a:t>c’entri pure tu, in qualche modo, ossia a perché quel giorno in piazza ho raccontato a </a:t>
            </a:r>
            <a:r>
              <a:rPr lang="it-IT" sz="1400" dirty="0" err="1" smtClean="0"/>
              <a:t>Pierini</a:t>
            </a:r>
            <a:r>
              <a:rPr lang="it-IT" sz="1400" dirty="0" smtClean="0"/>
              <a:t> della professoressa </a:t>
            </a:r>
          </a:p>
          <a:p>
            <a:pPr>
              <a:buNone/>
            </a:pPr>
            <a:r>
              <a:rPr lang="it-IT" sz="1400" dirty="0" smtClean="0"/>
              <a:t>Palmieri. Se non gi avessi detto niente, forse nessuno l’avrebbe scoperto e non sarei finito in istituto. Per tanto tempo </a:t>
            </a:r>
          </a:p>
          <a:p>
            <a:pPr>
              <a:buNone/>
            </a:pPr>
            <a:r>
              <a:rPr lang="it-IT" sz="1400" dirty="0" smtClean="0"/>
              <a:t>ho risposto agli psicologi che l’avevo detto perché volevo dimostrare a </a:t>
            </a:r>
            <a:r>
              <a:rPr lang="it-IT" sz="1400" dirty="0" err="1" smtClean="0"/>
              <a:t>Pierini</a:t>
            </a:r>
            <a:r>
              <a:rPr lang="it-IT" sz="1400" dirty="0" smtClean="0"/>
              <a:t> e agli altri che anch’io ero forte e non mi </a:t>
            </a:r>
          </a:p>
          <a:p>
            <a:pPr>
              <a:buNone/>
            </a:pPr>
            <a:r>
              <a:rPr lang="it-IT" sz="1400" dirty="0" smtClean="0"/>
              <a:t>facevo mettere i piedi in testa e che dopo la bocciatura ero fuori di me. Però non era così, era una balla che raccontavo. </a:t>
            </a:r>
          </a:p>
          <a:p>
            <a:pPr>
              <a:buNone/>
            </a:pPr>
            <a:r>
              <a:rPr lang="it-IT" sz="1400" dirty="0" smtClean="0"/>
              <a:t>Poi, qualche settimana fa è successa una cosa nuova. E’ arrivato un ragazzini calabrese che ha ucciso il padre. Ha </a:t>
            </a:r>
          </a:p>
          <a:p>
            <a:pPr>
              <a:buNone/>
            </a:pPr>
            <a:r>
              <a:rPr lang="it-IT" sz="1400" dirty="0" smtClean="0"/>
              <a:t>quattordici anni. Quando parla e parla pochissimo non si capisce niente. Ogni sera il padre tornava a casa e riempiva di </a:t>
            </a:r>
          </a:p>
          <a:p>
            <a:pPr>
              <a:buNone/>
            </a:pPr>
            <a:r>
              <a:rPr lang="it-IT" sz="1400" dirty="0" smtClean="0"/>
              <a:t>botte la moglie e la sorella. Una sera Antonio (ma qui tutto lo chiamano Calabria) ha preso il coltello del pane dalla </a:t>
            </a:r>
          </a:p>
          <a:p>
            <a:pPr>
              <a:buNone/>
            </a:pPr>
            <a:r>
              <a:rPr lang="it-IT" sz="1400" dirty="0" smtClean="0"/>
              <a:t>tavola e glielo ha piantato nel petto. Io gli ho chiesto perché l’aveva fatto, perché non era andato dalla polizia a </a:t>
            </a:r>
          </a:p>
          <a:p>
            <a:pPr>
              <a:buNone/>
            </a:pPr>
            <a:r>
              <a:rPr lang="it-IT" sz="1400" dirty="0" smtClean="0"/>
              <a:t>denunciarlo, perché non ne aveva parlato con qualcuno. Lui non mi rispondeva. Come se io non esistessi neanche. Se </a:t>
            </a:r>
          </a:p>
          <a:p>
            <a:pPr>
              <a:buNone/>
            </a:pPr>
            <a:r>
              <a:rPr lang="it-IT" sz="1400" dirty="0" smtClean="0"/>
              <a:t>ne stava seduto davanti a una finestra e fumava. Allora gli ho raccontato  che anch’io avevo ucciso una persona, più o </a:t>
            </a:r>
          </a:p>
          <a:p>
            <a:pPr>
              <a:buNone/>
            </a:pPr>
            <a:r>
              <a:rPr lang="it-IT" sz="1400" dirty="0" smtClean="0"/>
              <a:t>meno alla sua età. E che so come ci si sente dopo. E lui a quel punto mi ha chiesto come ci si sente e io ho detto, di </a:t>
            </a:r>
          </a:p>
          <a:p>
            <a:pPr>
              <a:buNone/>
            </a:pPr>
            <a:r>
              <a:rPr lang="it-IT" sz="1400" dirty="0" smtClean="0"/>
              <a:t>merda, malissimo, con una roba dentro che non se ne va più. E lui ha scosso la testa e mi ha guardato e ha detto che </a:t>
            </a:r>
          </a:p>
          <a:p>
            <a:pPr>
              <a:buNone/>
            </a:pPr>
            <a:r>
              <a:rPr lang="it-IT" sz="1400" dirty="0" smtClean="0"/>
              <a:t>non è vero, che dopo ci si sente come un re e poi mi ha chiesto se lo volevo sapere veramente perché aveva ucciso il </a:t>
            </a:r>
          </a:p>
          <a:p>
            <a:pPr>
              <a:buNone/>
            </a:pPr>
            <a:r>
              <a:rPr lang="it-IT" sz="1400" dirty="0" smtClean="0"/>
              <a:t>padre. Ho detto di sì. E lui ha detto: perché non volevo diventare come quell’infame bastardo, meglio morti che come </a:t>
            </a:r>
          </a:p>
          <a:p>
            <a:pPr>
              <a:buNone/>
            </a:pPr>
            <a:r>
              <a:rPr lang="it-IT" sz="1400" dirty="0" smtClean="0"/>
              <a:t>lui.. Ci ho pensato molto a quello che mi ha detto Calabria. Lui lo ha capito prima di me. Ha capito subito perché lo </a:t>
            </a:r>
          </a:p>
          <a:p>
            <a:pPr>
              <a:buNone/>
            </a:pPr>
            <a:r>
              <a:rPr lang="it-IT" sz="1400" dirty="0" smtClean="0"/>
              <a:t>aveva fatto. Per combattere una cosa maligna che ci abbiamo dentro e che cresce e ci trasforma in bestie. Si è tagliato </a:t>
            </a:r>
          </a:p>
          <a:p>
            <a:pPr>
              <a:buNone/>
            </a:pPr>
            <a:r>
              <a:rPr lang="it-IT" sz="1400" dirty="0" smtClean="0"/>
              <a:t>in due la vita per liberarsene. E’ così. Io credo di avere detto a </a:t>
            </a:r>
            <a:r>
              <a:rPr lang="it-IT" sz="1400" dirty="0" err="1" smtClean="0"/>
              <a:t>Pierini</a:t>
            </a:r>
            <a:r>
              <a:rPr lang="it-IT" sz="1400" dirty="0" smtClean="0"/>
              <a:t> di avere ammazzato la Palmieri per liberarmi della </a:t>
            </a:r>
          </a:p>
          <a:p>
            <a:pPr>
              <a:buNone/>
            </a:pPr>
            <a:r>
              <a:rPr lang="it-IT" sz="1400" dirty="0" smtClean="0"/>
              <a:t>mia famiglia e d’</a:t>
            </a:r>
            <a:r>
              <a:rPr lang="it-IT" sz="1400" dirty="0" err="1" smtClean="0"/>
              <a:t>Ischiano</a:t>
            </a:r>
            <a:r>
              <a:rPr lang="it-IT" sz="1400" dirty="0" smtClean="0"/>
              <a:t>. Non l’ho fatto pensandoci, nessuno lo farebbe se ci pensasse, è stata una cosa che allora non </a:t>
            </a:r>
          </a:p>
          <a:p>
            <a:pPr>
              <a:buNone/>
            </a:pPr>
            <a:r>
              <a:rPr lang="it-IT" sz="1400" dirty="0" smtClean="0"/>
              <a:t>sapevo. Io non credo molto all’inconscio e alla psicologia, credo che ognuno è quello che fa. Ma in quel caso penso che </a:t>
            </a:r>
          </a:p>
          <a:p>
            <a:pPr>
              <a:buNone/>
            </a:pPr>
            <a:r>
              <a:rPr lang="it-IT" sz="1400" dirty="0" smtClean="0"/>
              <a:t>c’era una parte di me nascosta, che ha preso quella decisione. </a:t>
            </a:r>
          </a:p>
          <a:p>
            <a:endParaRPr lang="it-IT" sz="14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764704"/>
            <a:ext cx="8147248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1400" dirty="0" smtClean="0"/>
              <a:t>Per questo ti scrivo, per dirti che quella notte sulla spiaggia ti avevo promesso che non l’avrei mai detto a </a:t>
            </a:r>
          </a:p>
          <a:p>
            <a:pPr>
              <a:buNone/>
            </a:pPr>
            <a:r>
              <a:rPr lang="it-IT" sz="1400" dirty="0" smtClean="0"/>
              <a:t>nessuno e ci credevo sul serio, ma poi forse il fatto che partivi per l’Inghilterra e rivedere il cadavere della </a:t>
            </a:r>
          </a:p>
          <a:p>
            <a:pPr>
              <a:buNone/>
            </a:pPr>
            <a:r>
              <a:rPr lang="it-IT" sz="1400" dirty="0" smtClean="0"/>
              <a:t>Palmieri ha rotto qualcosa dentro di me e ho dovuto dirlo, buttarlo fuori. E credo veramente di avere </a:t>
            </a:r>
          </a:p>
          <a:p>
            <a:pPr>
              <a:buNone/>
            </a:pPr>
            <a:r>
              <a:rPr lang="it-IT" sz="1400" dirty="0" smtClean="0"/>
              <a:t>cambiato il mio destino. Ora lo posso dire visto che ho passato sei anni in questo posto che chiamano istituto </a:t>
            </a:r>
          </a:p>
          <a:p>
            <a:pPr>
              <a:buNone/>
            </a:pPr>
            <a:r>
              <a:rPr lang="it-IT" sz="1400" dirty="0" smtClean="0"/>
              <a:t>ma che per tanti aspetti è uguale a una galera e sono cresciuto, ho fatto il liceo e forse andrò anch’io </a:t>
            </a:r>
          </a:p>
          <a:p>
            <a:pPr>
              <a:buNone/>
            </a:pPr>
            <a:r>
              <a:rPr lang="it-IT" sz="1400" dirty="0" smtClean="0"/>
              <a:t>all’Università.</a:t>
            </a:r>
          </a:p>
          <a:p>
            <a:pPr>
              <a:buNone/>
            </a:pPr>
            <a:r>
              <a:rPr lang="it-IT" sz="1400" dirty="0" smtClean="0"/>
              <a:t>Io non volevo finire come  Mimmo che sta ancora lì a combattere con mio padre (mi ha detto mia </a:t>
            </a:r>
            <a:r>
              <a:rPr lang="it-IT" sz="1400" dirty="0"/>
              <a:t>m</a:t>
            </a:r>
            <a:r>
              <a:rPr lang="it-IT" sz="1400" dirty="0" smtClean="0"/>
              <a:t>adre che </a:t>
            </a:r>
          </a:p>
          <a:p>
            <a:pPr>
              <a:buNone/>
            </a:pPr>
            <a:r>
              <a:rPr lang="it-IT" sz="1400" dirty="0" smtClean="0"/>
              <a:t>ha cominciato a bere anche lui). Io non ci volevo più stare a </a:t>
            </a:r>
            <a:r>
              <a:rPr lang="it-IT" sz="1400" dirty="0" err="1" smtClean="0"/>
              <a:t>Ischiano</a:t>
            </a:r>
            <a:r>
              <a:rPr lang="it-IT" sz="1400" dirty="0" smtClean="0"/>
              <a:t> Scalo. No, io non volevo diventare come </a:t>
            </a:r>
          </a:p>
          <a:p>
            <a:pPr>
              <a:buNone/>
            </a:pPr>
            <a:r>
              <a:rPr lang="it-IT" sz="1400" dirty="0" smtClean="0"/>
              <a:t>loro e tra poco avrò diciotto anni e sarò un uomo, pronto ad affrontare il mondo (si spera!) nel migliore dei </a:t>
            </a:r>
          </a:p>
          <a:p>
            <a:pPr>
              <a:buNone/>
            </a:pPr>
            <a:r>
              <a:rPr lang="it-IT" sz="1400" dirty="0" smtClean="0"/>
              <a:t>modi.</a:t>
            </a:r>
          </a:p>
          <a:p>
            <a:pPr>
              <a:buNone/>
            </a:pPr>
            <a:r>
              <a:rPr lang="it-IT" sz="1400" dirty="0" smtClean="0"/>
              <a:t>Lo sai cosa mi disse la professoressa Palmieri nel bagno? Che le promesse sono fatte per non essere </a:t>
            </a:r>
          </a:p>
          <a:p>
            <a:pPr>
              <a:buNone/>
            </a:pPr>
            <a:r>
              <a:rPr lang="it-IT" sz="1400" dirty="0" smtClean="0"/>
              <a:t>mantenute. Io credo che sia un po’ vero. Rimarrò sempre un assassino, anche se avevo dodici anni non </a:t>
            </a:r>
          </a:p>
          <a:p>
            <a:pPr>
              <a:buNone/>
            </a:pPr>
            <a:r>
              <a:rPr lang="it-IT" sz="1400" dirty="0" smtClean="0"/>
              <a:t>importa, non c’è modo per pagare una cosa così terribile, nemmeno la pena di morte. Ma col tempo s’impara </a:t>
            </a:r>
          </a:p>
          <a:p>
            <a:pPr>
              <a:buNone/>
            </a:pPr>
            <a:r>
              <a:rPr lang="it-IT" sz="1400" dirty="0" smtClean="0"/>
              <a:t>a vivere lo stesso.</a:t>
            </a:r>
          </a:p>
          <a:p>
            <a:pPr>
              <a:buNone/>
            </a:pPr>
            <a:r>
              <a:rPr lang="it-IT" sz="1400" dirty="0" smtClean="0"/>
              <a:t>Questo ti volevo dire. Ho rotto il nostro patto, ma forse è stato meglio così. Ora basta però, non ti voglio </a:t>
            </a:r>
          </a:p>
          <a:p>
            <a:pPr>
              <a:buNone/>
            </a:pPr>
            <a:r>
              <a:rPr lang="it-IT" sz="1400" dirty="0" smtClean="0"/>
              <a:t>rattristare. Mia madre mi ha detto anche che sei bellissima e io lo sapevo. Quando eravamo piccoli ero sicuro </a:t>
            </a:r>
          </a:p>
          <a:p>
            <a:pPr>
              <a:buNone/>
            </a:pPr>
            <a:r>
              <a:rPr lang="it-IT" sz="1400" dirty="0" smtClean="0"/>
              <a:t>che saresti diventata Miss Italia.</a:t>
            </a:r>
          </a:p>
          <a:p>
            <a:endParaRPr lang="it-IT" sz="1400" dirty="0"/>
          </a:p>
          <a:p>
            <a:pPr>
              <a:buNone/>
            </a:pPr>
            <a:r>
              <a:rPr lang="it-IT" sz="1400" dirty="0" smtClean="0"/>
              <a:t>Ti bacio.   Pietro.</a:t>
            </a:r>
          </a:p>
          <a:p>
            <a:pPr>
              <a:buNone/>
            </a:pPr>
            <a:r>
              <a:rPr lang="it-IT" sz="1400" dirty="0" smtClean="0"/>
              <a:t>P.S. Preparati, perché quando passo da Bologna </a:t>
            </a:r>
            <a:r>
              <a:rPr lang="it-IT" sz="1400" dirty="0"/>
              <a:t>t</a:t>
            </a:r>
            <a:r>
              <a:rPr lang="it-IT" sz="1400" dirty="0" smtClean="0"/>
              <a:t>i prendo e ti porto via.</a:t>
            </a:r>
            <a:endParaRPr lang="it-IT" sz="1400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23112" cy="1143000"/>
          </a:xfrm>
        </p:spPr>
        <p:txBody>
          <a:bodyPr>
            <a:normAutofit fontScale="90000"/>
          </a:bodyPr>
          <a:lstStyle/>
          <a:p>
            <a:r>
              <a:rPr lang="it-IT" sz="4000" b="1" dirty="0" smtClean="0"/>
              <a:t>Articolo 22 Beneficenza pubblica</a:t>
            </a:r>
            <a:endParaRPr lang="it-IT" sz="4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7355160" cy="471338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t-IT" dirty="0" smtClean="0">
                <a:solidFill>
                  <a:schemeClr val="tx1"/>
                </a:solidFill>
              </a:rPr>
              <a:t>    Le funzioni amministrative relative alla materia beneficenza pubblica concernono tutte le attività che attengono, nel quadro della sicurezza sociale, alla predisposizione ed erogazione di servizi, gratuiti o a pagamento, o di prestazioni economiche, sia in denaro che in natura, a favore dei singoli, o di gruppi, qualunque sia il titolo in base al quale sono individuati i destinatari, anche quando si tratti di forme di assistenza, a categorie determinate, escluse soltanto le funzioni relative alle prestazioni economiche di natura previdenziale.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296143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Articolo 23 Specificazione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39552" y="1412776"/>
            <a:ext cx="7848872" cy="5040560"/>
          </a:xfrm>
        </p:spPr>
        <p:txBody>
          <a:bodyPr>
            <a:normAutofit/>
          </a:bodyPr>
          <a:lstStyle/>
          <a:p>
            <a:pPr algn="l"/>
            <a:r>
              <a:rPr lang="it-IT" sz="2400" dirty="0" smtClean="0">
                <a:solidFill>
                  <a:schemeClr val="tx1"/>
                </a:solidFill>
              </a:rPr>
              <a:t>Sono comprese nelle funzioni amministrative di cui all’articolo precedente le attività relative:</a:t>
            </a:r>
          </a:p>
          <a:p>
            <a:pPr algn="l"/>
            <a:r>
              <a:rPr lang="it-IT" sz="2400" dirty="0" smtClean="0">
                <a:solidFill>
                  <a:schemeClr val="tx1"/>
                </a:solidFill>
              </a:rPr>
              <a:t>A. All’assistenza economica in favore delle famiglie bisognose dei defunti e delle vittime del delitto;</a:t>
            </a:r>
          </a:p>
          <a:p>
            <a:pPr algn="l"/>
            <a:r>
              <a:rPr lang="it-IT" sz="2400" dirty="0" smtClean="0">
                <a:solidFill>
                  <a:schemeClr val="tx1"/>
                </a:solidFill>
              </a:rPr>
              <a:t>B. All’assistenza post-penitenziaria;</a:t>
            </a:r>
          </a:p>
          <a:p>
            <a:pPr algn="l"/>
            <a:r>
              <a:rPr lang="it-IT" sz="2400" dirty="0" smtClean="0">
                <a:solidFill>
                  <a:schemeClr val="tx1"/>
                </a:solidFill>
              </a:rPr>
              <a:t>C. Agli interventi in favore di minorenni soggetti a provvedimenti delle attività giudiziarie minorili nell’ambito della competenza amministrativa e civile;</a:t>
            </a:r>
          </a:p>
          <a:p>
            <a:pPr algn="l"/>
            <a:r>
              <a:rPr lang="it-IT" sz="2400" dirty="0" smtClean="0">
                <a:solidFill>
                  <a:schemeClr val="tx1"/>
                </a:solidFill>
              </a:rPr>
              <a:t>D. Agli interventi di protezione speciale di cui agli articoli 8 e seguenti della legge 20 Febbraio 1958, n. 75</a:t>
            </a:r>
            <a:endParaRPr lang="it-IT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it-IT" sz="3200" b="1" dirty="0" smtClean="0"/>
              <a:t>Decreto legislativo 18/08/2000 n.267 </a:t>
            </a:r>
            <a:br>
              <a:rPr lang="it-IT" sz="3200" b="1" dirty="0" smtClean="0"/>
            </a:br>
            <a:r>
              <a:rPr lang="it-IT" sz="3200" b="1" dirty="0" smtClean="0"/>
              <a:t>“testo unico delle leggi sull’ordinamento degli enti locali”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dirty="0"/>
              <a:t>Art 13 (Comuni-Funzioni):</a:t>
            </a:r>
          </a:p>
          <a:p>
            <a:pPr>
              <a:buNone/>
            </a:pPr>
            <a:r>
              <a:rPr lang="it-IT" dirty="0"/>
              <a:t>1. Spettano al comune tutte le funzioni amministrative che riguardano la popolazione ed il territorio comunale, precipuamente nei settori organici dei servizi alla persona e alla </a:t>
            </a:r>
            <a:r>
              <a:rPr lang="it-IT" dirty="0" smtClean="0"/>
              <a:t>comunità (…)</a:t>
            </a:r>
            <a:endParaRPr lang="it-IT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60000"/>
                <a:lumOff val="4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2700" b="1" dirty="0" smtClean="0"/>
              <a:t>Legge 8 novembre 2000, n. 328 “legge quadro per la realizzazione del sistema integrato di interventi e servizi sociali”. Riforma dell’assistenza.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it-IT" dirty="0"/>
              <a:t/>
            </a:r>
            <a:br>
              <a:rPr lang="it-IT" dirty="0"/>
            </a:br>
            <a:r>
              <a:rPr lang="it-IT" dirty="0"/>
              <a:t>Art 6: Funzioni dei Comuni</a:t>
            </a:r>
          </a:p>
          <a:p>
            <a:pPr marL="514350" indent="-514350">
              <a:buAutoNum type="arabicPeriod"/>
            </a:pPr>
            <a:r>
              <a:rPr lang="it-IT" dirty="0" smtClean="0"/>
              <a:t>I </a:t>
            </a:r>
            <a:r>
              <a:rPr lang="it-IT" dirty="0"/>
              <a:t>comuni sono titolari delle funzioni amministrative concernenti gli interventi sociali svolti a livello locale e concorrono alla programmazione regionale. Tali funzioni sono esercitate dai comuni adottando sul piano territoriale gli assetti più funzionali alla gestione, alla spesa ed al rapporto con i cittadini, secondo le modalità stabilite dalla legge 8 giugno 1990, n. 142, come da ultimo modificata dalla legge 3 agosto 1999, n. 265. (...)</a:t>
            </a:r>
          </a:p>
          <a:p>
            <a:pPr marL="514350" indent="-514350">
              <a:buAutoNum type="arabicPeriod"/>
            </a:pPr>
            <a:r>
              <a:rPr lang="it-IT" dirty="0" smtClean="0"/>
              <a:t>Competenze:</a:t>
            </a:r>
            <a:endParaRPr lang="it-IT" dirty="0"/>
          </a:p>
          <a:p>
            <a:pPr>
              <a:buNone/>
            </a:pPr>
            <a:r>
              <a:rPr lang="it-IT" dirty="0"/>
              <a:t>a) programmazione, progettazione, realizzazione del sistema locale dei servizi sociali a rete, indicazione delle priorità e dei settori di innovazione attraverso la concertazione delle risorse umane e </a:t>
            </a:r>
            <a:r>
              <a:rPr lang="it-IT" dirty="0" smtClean="0"/>
              <a:t>finanziarie </a:t>
            </a:r>
            <a:r>
              <a:rPr lang="it-IT" dirty="0"/>
              <a:t>locali, con il coinvolgimento dei soggetti del terzo settore</a:t>
            </a:r>
          </a:p>
          <a:p>
            <a:pPr>
              <a:buNone/>
            </a:pPr>
            <a:r>
              <a:rPr lang="it-IT" dirty="0"/>
              <a:t>b) erogazione dei servizi e delle prestazioni economiche</a:t>
            </a:r>
          </a:p>
          <a:p>
            <a:pPr>
              <a:buNone/>
            </a:pPr>
            <a:r>
              <a:rPr lang="it-IT" dirty="0"/>
              <a:t>c) autorizzazione, accreditamento e vigilanza dei servizi sociali e delle strutture a ciclo residenziale e semiresidenziale.</a:t>
            </a:r>
          </a:p>
          <a:p>
            <a:endParaRPr lang="it-IT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it-IT" sz="2700" dirty="0" smtClean="0"/>
              <a:t/>
            </a:r>
            <a:br>
              <a:rPr lang="it-IT" sz="2700" dirty="0" smtClean="0"/>
            </a:br>
            <a:r>
              <a:rPr lang="it-IT" sz="2700" dirty="0"/>
              <a:t/>
            </a:r>
            <a:br>
              <a:rPr lang="it-IT" sz="2700" dirty="0"/>
            </a:br>
            <a:r>
              <a:rPr lang="it-IT" sz="2700" b="1" dirty="0" smtClean="0"/>
              <a:t>Legge </a:t>
            </a:r>
            <a:r>
              <a:rPr lang="it-IT" sz="2700" b="1" dirty="0"/>
              <a:t>regionale n. 3 del 2 marzo 2008 “Il governo della rete degli interventi e dei servizi alla persona in ambito sociale e socio-sanitario”.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/>
              <a:t>La legge riprende i principi e gli obiettivi della legge 328 del 2000, conferma la gestione associata, lo strumento del Piano di Zona, rinforza il ruolo del privato sociale e dell’ASL.</a:t>
            </a:r>
          </a:p>
          <a:p>
            <a:pPr>
              <a:buNone/>
            </a:pPr>
            <a:r>
              <a:rPr lang="it-IT" dirty="0"/>
              <a:t>Suddivide i servizi in :</a:t>
            </a:r>
          </a:p>
          <a:p>
            <a:pPr>
              <a:buNone/>
            </a:pPr>
            <a:r>
              <a:rPr lang="it-IT" dirty="0" smtClean="0"/>
              <a:t>-Rete </a:t>
            </a:r>
            <a:r>
              <a:rPr lang="it-IT" dirty="0"/>
              <a:t>di offerta dei servizi sociali</a:t>
            </a:r>
          </a:p>
          <a:p>
            <a:pPr>
              <a:buNone/>
            </a:pPr>
            <a:r>
              <a:rPr lang="it-IT" dirty="0" smtClean="0"/>
              <a:t>-Rete </a:t>
            </a:r>
            <a:r>
              <a:rPr lang="it-IT" dirty="0"/>
              <a:t>di offerta dei servizi sociosanitari.</a:t>
            </a:r>
          </a:p>
          <a:p>
            <a:endParaRPr lang="it-IT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77152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4000" dirty="0" smtClean="0"/>
              <a:t>Le leggi rimarcano: </a:t>
            </a:r>
            <a:endParaRPr lang="it-IT" sz="4000" dirty="0"/>
          </a:p>
          <a:p>
            <a:pPr>
              <a:buNone/>
            </a:pPr>
            <a:r>
              <a:rPr lang="it-IT" sz="4000" dirty="0"/>
              <a:t>-la titolarità del Comune nella predisposizione ed organizzazione </a:t>
            </a:r>
            <a:r>
              <a:rPr lang="it-IT" sz="4000" dirty="0" smtClean="0"/>
              <a:t>dei </a:t>
            </a:r>
            <a:r>
              <a:rPr lang="it-IT" sz="4000" dirty="0"/>
              <a:t>servizi </a:t>
            </a:r>
            <a:r>
              <a:rPr lang="it-IT" sz="4000" dirty="0" smtClean="0"/>
              <a:t>alla persona e alla comunità;</a:t>
            </a:r>
            <a:endParaRPr lang="it-IT" sz="4000" dirty="0"/>
          </a:p>
          <a:p>
            <a:pPr>
              <a:buNone/>
            </a:pPr>
            <a:r>
              <a:rPr lang="it-IT" sz="4000" dirty="0"/>
              <a:t>-la titolarità dei Comuni della funzione di protezione e tutela dei minori (art. 23 del DPR 616/1977</a:t>
            </a:r>
            <a:r>
              <a:rPr lang="it-IT" sz="4000" dirty="0" smtClean="0"/>
              <a:t>).</a:t>
            </a:r>
            <a:endParaRPr lang="it-IT" sz="4000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Distretto di Mantova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                                   </a:t>
            </a:r>
            <a:r>
              <a:rPr lang="it-IT" b="1" dirty="0" smtClean="0"/>
              <a:t>Consorzio</a:t>
            </a:r>
          </a:p>
          <a:p>
            <a:pPr>
              <a:buNone/>
            </a:pPr>
            <a:endParaRPr lang="it-IT" dirty="0"/>
          </a:p>
          <a:p>
            <a:pPr>
              <a:buNone/>
            </a:pPr>
            <a:r>
              <a:rPr lang="it-IT" dirty="0" smtClean="0"/>
              <a:t> </a:t>
            </a:r>
          </a:p>
          <a:p>
            <a:pPr>
              <a:buNone/>
            </a:pPr>
            <a:r>
              <a:rPr lang="it-IT" dirty="0"/>
              <a:t> </a:t>
            </a:r>
            <a:r>
              <a:rPr lang="it-IT" dirty="0" smtClean="0"/>
              <a:t>                        </a:t>
            </a:r>
            <a:r>
              <a:rPr lang="it-IT" b="1" dirty="0" smtClean="0"/>
              <a:t>Servizio Tutela Minori</a:t>
            </a:r>
          </a:p>
          <a:p>
            <a:pPr>
              <a:buNone/>
            </a:pPr>
            <a:r>
              <a:rPr lang="it-IT" b="1" dirty="0"/>
              <a:t> </a:t>
            </a:r>
            <a:r>
              <a:rPr lang="it-IT" b="1" dirty="0" smtClean="0"/>
              <a:t>     (interventi a favore dei minori soggetti a      provvedimenti della Magistratura).</a:t>
            </a:r>
            <a:endParaRPr lang="it-IT" b="1" dirty="0"/>
          </a:p>
        </p:txBody>
      </p:sp>
      <p:sp>
        <p:nvSpPr>
          <p:cNvPr id="4" name="Freccia in giù 3"/>
          <p:cNvSpPr/>
          <p:nvPr/>
        </p:nvSpPr>
        <p:spPr>
          <a:xfrm>
            <a:off x="4283968" y="134076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in giù 4"/>
          <p:cNvSpPr/>
          <p:nvPr/>
        </p:nvSpPr>
        <p:spPr>
          <a:xfrm>
            <a:off x="4283968" y="285293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2424</Words>
  <Application>Microsoft Office PowerPoint</Application>
  <PresentationFormat>Presentazione su schermo (4:3)</PresentationFormat>
  <Paragraphs>189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6" baseType="lpstr">
      <vt:lpstr>Tema di Office</vt:lpstr>
      <vt:lpstr>MINORI AL CENTRO DI FAMIGLIE FRAGILI</vt:lpstr>
      <vt:lpstr>Diapositiva 2</vt:lpstr>
      <vt:lpstr>Articolo 22 Beneficenza pubblica</vt:lpstr>
      <vt:lpstr>Articolo 23 Specificazione </vt:lpstr>
      <vt:lpstr>Decreto legislativo 18/08/2000 n.267  “testo unico delle leggi sull’ordinamento degli enti locali”</vt:lpstr>
      <vt:lpstr>Legge 8 novembre 2000, n. 328 “legge quadro per la realizzazione del sistema integrato di interventi e servizi sociali”. Riforma dell’assistenza.</vt:lpstr>
      <vt:lpstr>  Legge regionale n. 3 del 2 marzo 2008 “Il governo della rete degli interventi e dei servizi alla persona in ambito sociale e socio-sanitario”. </vt:lpstr>
      <vt:lpstr>Diapositiva 8</vt:lpstr>
      <vt:lpstr>Distretto di Mantova</vt:lpstr>
      <vt:lpstr>Diapositiva 10</vt:lpstr>
      <vt:lpstr>Diapositiva 11</vt:lpstr>
      <vt:lpstr>LINEE GUIDA PER LA PROMOZIONE DEI DIRITTI E DELLE AZIONI DI TUTELA DEI MINORI CON LA LORO FAMIGLIA (BURL del 19/02/2016)</vt:lpstr>
      <vt:lpstr>Diapositiva 13</vt:lpstr>
      <vt:lpstr>Diapositiva 14</vt:lpstr>
      <vt:lpstr> FUNZIONE DI TUTELA DEI MINORI</vt:lpstr>
      <vt:lpstr>Diapositiva 16</vt:lpstr>
      <vt:lpstr>Diapositiva 17</vt:lpstr>
      <vt:lpstr>Diapositiva 18</vt:lpstr>
      <vt:lpstr>Diapositiva 19</vt:lpstr>
      <vt:lpstr>Diapositiva 20</vt:lpstr>
      <vt:lpstr>Definizione di Tutela: </vt:lpstr>
      <vt:lpstr>Diapositiva 22</vt:lpstr>
      <vt:lpstr>Dal libro di Niccolò Ammaniti:  Ti prendo e ti porto via</vt:lpstr>
      <vt:lpstr>Diapositiva 24</vt:lpstr>
      <vt:lpstr>Diapositiva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MINORI AL CENTRO DI FAMIGLIE FRAGILI</dc:title>
  <dc:creator>Marinella</dc:creator>
  <cp:lastModifiedBy>Marinella</cp:lastModifiedBy>
  <cp:revision>54</cp:revision>
  <dcterms:created xsi:type="dcterms:W3CDTF">2016-03-10T20:01:40Z</dcterms:created>
  <dcterms:modified xsi:type="dcterms:W3CDTF">2016-03-11T06:15:29Z</dcterms:modified>
</cp:coreProperties>
</file>