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CCCC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980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34F2C-5D52-4E6F-96B2-1D9C3F1E06B8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3D591-558C-419F-BEF7-6E8C1389B7F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5091-DFCB-4D57-9810-46255B4FB590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44DD9-0E26-472D-83E0-783B1CB47C6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75D35-9998-4F6B-BAA9-44E13B6F585B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B4B87-3A52-4639-8C88-BA02B86E17E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2D33B-B6DA-45F2-B824-167F04162880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A5EB3-3EDD-425D-BFBD-EB7D8FA1223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5C16E-2E45-48A8-93AE-04FB67A83AA7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262A7-2271-469A-A5F3-8844610FFE2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859B0-8570-49A2-BFF4-8BA201ACD445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30CBA-8CA0-44D4-9E4A-54B94CB9D56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10CBC-DC14-4647-A8E1-AF9A03A77A90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279C0-3894-4E15-B1F7-D357838829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54A7F-3029-41AB-99C8-AA3010E012B1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AF552-006E-430F-BEEC-814F5034B1D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953A1-C1FF-418E-8A8C-C644136489C7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5647C-0F5B-47A7-9595-EC5209744C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AA396-07EE-4DCA-9E11-0CD46B4B9C9D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75625-CD1C-403E-B102-6AA6867ECED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E1D25-B1AF-4B92-8409-6C1A20535351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56F33-0759-4479-AC10-41B091D5483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C27F65-40E8-4814-8369-6BF991B869E9}" type="datetimeFigureOut">
              <a:rPr lang="it-IT"/>
              <a:pPr>
                <a:defRPr/>
              </a:pPr>
              <a:t>19/11/2015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EFEA63-D8B9-4BBB-B703-EBD900D6676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Immagine 1" descr="banda superior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Immagine 4" descr="banda ross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73813"/>
            <a:ext cx="9144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CasellaDiTesto 5"/>
          <p:cNvSpPr txBox="1">
            <a:spLocks noChangeArrowheads="1"/>
          </p:cNvSpPr>
          <p:nvPr/>
        </p:nvSpPr>
        <p:spPr bwMode="auto">
          <a:xfrm>
            <a:off x="3694113" y="6424613"/>
            <a:ext cx="2308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Settore Polizia Locale</a:t>
            </a:r>
          </a:p>
        </p:txBody>
      </p:sp>
      <p:sp>
        <p:nvSpPr>
          <p:cNvPr id="13316" name="CasellaDiTesto 6"/>
          <p:cNvSpPr txBox="1">
            <a:spLocks noChangeArrowheads="1"/>
          </p:cNvSpPr>
          <p:nvPr/>
        </p:nvSpPr>
        <p:spPr bwMode="auto">
          <a:xfrm>
            <a:off x="6908800" y="6424613"/>
            <a:ext cx="22352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Presentazione 20/11/2015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13317" name="Immagine 7" descr="stemm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5875" y="1692275"/>
            <a:ext cx="1077913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CasellaDiTesto 10"/>
          <p:cNvSpPr txBox="1">
            <a:spLocks noChangeArrowheads="1"/>
          </p:cNvSpPr>
          <p:nvPr/>
        </p:nvSpPr>
        <p:spPr bwMode="auto">
          <a:xfrm>
            <a:off x="2284413" y="3792538"/>
            <a:ext cx="428466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000" b="1">
                <a:cs typeface="Arial" charset="0"/>
              </a:rPr>
              <a:t>PROGETTO</a:t>
            </a:r>
          </a:p>
          <a:p>
            <a:r>
              <a:rPr lang="it-IT" sz="3000" b="1">
                <a:cs typeface="Arial" charset="0"/>
              </a:rPr>
              <a:t>VIGILI DI QUARTIERE</a:t>
            </a:r>
          </a:p>
          <a:p>
            <a:r>
              <a:rPr lang="it-IT" sz="2400">
                <a:cs typeface="Arial" charset="0"/>
              </a:rPr>
              <a:t>Avvio – Gennaio 2016</a:t>
            </a:r>
          </a:p>
        </p:txBody>
      </p:sp>
      <p:pic>
        <p:nvPicPr>
          <p:cNvPr id="13319" name="Immagine 11" descr="Giallo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7800" y="0"/>
            <a:ext cx="928688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Immagine 8" descr="VDQ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3963" y="1692275"/>
            <a:ext cx="1438275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1" descr="banda superior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Immagine 4" descr="banda ross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73813"/>
            <a:ext cx="9144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CasellaDiTesto 5"/>
          <p:cNvSpPr txBox="1">
            <a:spLocks noChangeArrowheads="1"/>
          </p:cNvSpPr>
          <p:nvPr/>
        </p:nvSpPr>
        <p:spPr bwMode="auto">
          <a:xfrm>
            <a:off x="3694113" y="6424613"/>
            <a:ext cx="2308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Settore Polizia Locale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4340" name="CasellaDiTesto 6"/>
          <p:cNvSpPr txBox="1">
            <a:spLocks noChangeArrowheads="1"/>
          </p:cNvSpPr>
          <p:nvPr/>
        </p:nvSpPr>
        <p:spPr bwMode="auto">
          <a:xfrm>
            <a:off x="6880225" y="6424613"/>
            <a:ext cx="2263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Presentazione 20/11/2015</a:t>
            </a:r>
            <a:endParaRPr lang="it-IT" sz="1000">
              <a:solidFill>
                <a:schemeClr val="bg1"/>
              </a:solidFill>
              <a:cs typeface="Arial" charset="0"/>
            </a:endParaRPr>
          </a:p>
          <a:p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4341" name="CasellaDiTesto 10"/>
          <p:cNvSpPr txBox="1">
            <a:spLocks noChangeArrowheads="1"/>
          </p:cNvSpPr>
          <p:nvPr/>
        </p:nvSpPr>
        <p:spPr bwMode="auto">
          <a:xfrm>
            <a:off x="303213" y="474663"/>
            <a:ext cx="68151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000">
                <a:cs typeface="Arial" charset="0"/>
              </a:rPr>
              <a:t>VIGILI DI QUARTIERE: </a:t>
            </a:r>
            <a:r>
              <a:rPr lang="it-IT" sz="2000" b="1">
                <a:cs typeface="Arial" charset="0"/>
              </a:rPr>
              <a:t>LE SEDI PER LE SEGNALAZIONI DEI CITTADINI </a:t>
            </a:r>
            <a:r>
              <a:rPr lang="it-IT" sz="1400" b="1">
                <a:cs typeface="Arial" charset="0"/>
              </a:rPr>
              <a:t>(vedi slide orari aperture sedi)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17500" y="1262063"/>
            <a:ext cx="3008313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it-IT" sz="1600">
                <a:cs typeface="Arial" charset="0"/>
              </a:rPr>
              <a:t>FINO AD OGGI</a:t>
            </a:r>
            <a:endParaRPr lang="it-IT" sz="1600" b="1">
              <a:cs typeface="Arial" charset="0"/>
            </a:endParaRPr>
          </a:p>
        </p:txBody>
      </p:sp>
      <p:sp>
        <p:nvSpPr>
          <p:cNvPr id="14343" name="CasellaDiTesto 12"/>
          <p:cNvSpPr txBox="1">
            <a:spLocks noChangeArrowheads="1"/>
          </p:cNvSpPr>
          <p:nvPr/>
        </p:nvSpPr>
        <p:spPr bwMode="auto">
          <a:xfrm>
            <a:off x="303213" y="1598613"/>
            <a:ext cx="3006725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>
                <a:cs typeface="Arial" charset="0"/>
              </a:rPr>
              <a:t>n. 1 sede</a:t>
            </a:r>
          </a:p>
          <a:p>
            <a:endParaRPr lang="it-IT" sz="1000" u="sng">
              <a:cs typeface="Arial" charset="0"/>
            </a:endParaRPr>
          </a:p>
          <a:p>
            <a:r>
              <a:rPr lang="it-IT" sz="1600" b="1">
                <a:cs typeface="Arial" charset="0"/>
              </a:rPr>
              <a:t>1. Lunetta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262438" y="1262063"/>
            <a:ext cx="2689225" cy="3365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it-IT" sz="1600">
                <a:cs typeface="Arial" charset="0"/>
              </a:rPr>
              <a:t>DA GENNAIO 2016</a:t>
            </a:r>
            <a:endParaRPr lang="it-IT" sz="1600" b="1">
              <a:cs typeface="Arial" charset="0"/>
            </a:endParaRPr>
          </a:p>
        </p:txBody>
      </p:sp>
      <p:sp>
        <p:nvSpPr>
          <p:cNvPr id="14345" name="CasellaDiTesto 14"/>
          <p:cNvSpPr txBox="1">
            <a:spLocks noChangeArrowheads="1"/>
          </p:cNvSpPr>
          <p:nvPr/>
        </p:nvSpPr>
        <p:spPr bwMode="auto">
          <a:xfrm>
            <a:off x="4262438" y="1598613"/>
            <a:ext cx="4627562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>
                <a:cs typeface="Arial" charset="0"/>
              </a:rPr>
              <a:t>n. 7 sedi + n. 1 ufficio mobile:</a:t>
            </a:r>
          </a:p>
          <a:p>
            <a:endParaRPr lang="it-IT" sz="1000" u="sng">
              <a:cs typeface="Arial" charset="0"/>
            </a:endParaRP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t-IT" sz="1500" b="1">
                <a:cs typeface="Arial" charset="0"/>
              </a:rPr>
              <a:t> Lunetta, </a:t>
            </a:r>
            <a:r>
              <a:rPr lang="it-IT" sz="1500">
                <a:cs typeface="Arial" charset="0"/>
              </a:rPr>
              <a:t>presso </a:t>
            </a:r>
            <a:r>
              <a:rPr lang="it-IT" sz="1500" i="1">
                <a:cs typeface="Arial" charset="0"/>
              </a:rPr>
              <a:t>Nuovo Centro Servizi</a:t>
            </a:r>
            <a:r>
              <a:rPr lang="it-IT" sz="1500">
                <a:cs typeface="Arial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it-IT" sz="1500">
                <a:cs typeface="Arial" charset="0"/>
              </a:rPr>
              <a:t>V.le Lomardia n.14-16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t-IT" sz="1500" b="1">
                <a:cs typeface="Arial" charset="0"/>
              </a:rPr>
              <a:t> Valletta Valsecchi, </a:t>
            </a:r>
            <a:r>
              <a:rPr lang="it-IT" sz="1500">
                <a:cs typeface="Arial" charset="0"/>
              </a:rPr>
              <a:t>presso </a:t>
            </a:r>
            <a:r>
              <a:rPr lang="it-IT" sz="1500" i="1">
                <a:cs typeface="Arial" charset="0"/>
              </a:rPr>
              <a:t>Centro Arco e Pietre</a:t>
            </a:r>
            <a:r>
              <a:rPr lang="it-IT" sz="1500">
                <a:cs typeface="Arial" charset="0"/>
              </a:rPr>
              <a:t>, Via Volta n.9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t-IT" sz="1500" b="1">
                <a:cs typeface="Arial" charset="0"/>
              </a:rPr>
              <a:t> Te Brunetti, </a:t>
            </a:r>
            <a:r>
              <a:rPr lang="it-IT" sz="1500">
                <a:cs typeface="Arial" charset="0"/>
              </a:rPr>
              <a:t>presso </a:t>
            </a:r>
            <a:r>
              <a:rPr lang="it-IT" sz="1500" i="1">
                <a:cs typeface="Arial" charset="0"/>
              </a:rPr>
              <a:t>settore</a:t>
            </a:r>
            <a:r>
              <a:rPr lang="it-IT" sz="1500">
                <a:cs typeface="Arial" charset="0"/>
              </a:rPr>
              <a:t> </a:t>
            </a:r>
            <a:r>
              <a:rPr lang="it-IT" sz="1500" i="1">
                <a:cs typeface="Arial" charset="0"/>
              </a:rPr>
              <a:t>LL.PP.</a:t>
            </a:r>
            <a:r>
              <a:rPr lang="it-IT" sz="1500">
                <a:cs typeface="Arial" charset="0"/>
              </a:rPr>
              <a:t>, Via Visi 48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t-IT" sz="1500" b="1">
                <a:cs typeface="Arial" charset="0"/>
              </a:rPr>
              <a:t> Valletta Paiolo, </a:t>
            </a:r>
            <a:r>
              <a:rPr lang="it-IT" sz="1500">
                <a:cs typeface="Arial" charset="0"/>
              </a:rPr>
              <a:t>presso il </a:t>
            </a:r>
            <a:r>
              <a:rPr lang="it-IT" sz="1500" i="1">
                <a:cs typeface="Arial" charset="0"/>
              </a:rPr>
              <a:t>Comando P.L.</a:t>
            </a:r>
            <a:r>
              <a:rPr lang="it-IT" sz="1500">
                <a:cs typeface="Arial" charset="0"/>
              </a:rPr>
              <a:t>, V.le Fiume n.8/A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t-IT" sz="1500" b="1">
                <a:cs typeface="Arial" charset="0"/>
              </a:rPr>
              <a:t> Borgochiesanuova / Pompilio / Angeli, </a:t>
            </a:r>
            <a:r>
              <a:rPr lang="it-IT" sz="1500">
                <a:cs typeface="Arial" charset="0"/>
              </a:rPr>
              <a:t>presso sede </a:t>
            </a:r>
            <a:r>
              <a:rPr lang="it-IT" sz="1500" i="1">
                <a:cs typeface="Arial" charset="0"/>
              </a:rPr>
              <a:t>Ass. Club Tre Età</a:t>
            </a:r>
            <a:r>
              <a:rPr lang="it-IT" sz="1500">
                <a:cs typeface="Arial" charset="0"/>
              </a:rPr>
              <a:t>, Via Indipendenza n.2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t-IT" sz="1500" b="1">
                <a:cs typeface="Arial" charset="0"/>
              </a:rPr>
              <a:t> Cittadella / Gambarara / Ponte Rosso, </a:t>
            </a:r>
            <a:r>
              <a:rPr lang="it-IT" sz="1500">
                <a:cs typeface="Arial" charset="0"/>
              </a:rPr>
              <a:t>presso </a:t>
            </a:r>
            <a:r>
              <a:rPr lang="it-IT" sz="1500" i="1">
                <a:cs typeface="Arial" charset="0"/>
              </a:rPr>
              <a:t>CSVM</a:t>
            </a:r>
            <a:r>
              <a:rPr lang="it-IT" sz="1500">
                <a:cs typeface="Arial" charset="0"/>
              </a:rPr>
              <a:t>, S.da Montata n.2/A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t-IT" sz="1500" b="1">
                <a:cs typeface="Arial" charset="0"/>
              </a:rPr>
              <a:t> Colle Aperto, </a:t>
            </a:r>
            <a:r>
              <a:rPr lang="it-IT" sz="1500">
                <a:cs typeface="Arial" charset="0"/>
              </a:rPr>
              <a:t>presso sede </a:t>
            </a:r>
            <a:r>
              <a:rPr lang="it-IT" sz="1500" i="1">
                <a:cs typeface="Arial" charset="0"/>
              </a:rPr>
              <a:t>Ass. Centro Aperto</a:t>
            </a:r>
            <a:r>
              <a:rPr lang="it-IT" sz="1500">
                <a:cs typeface="Arial" charset="0"/>
              </a:rPr>
              <a:t>, Via Salvemini n.2</a:t>
            </a:r>
          </a:p>
          <a:p>
            <a:r>
              <a:rPr lang="it-IT" sz="1500" b="1"/>
              <a:t>n. 1 Ufficio Mobile </a:t>
            </a:r>
            <a:r>
              <a:rPr lang="it-IT" sz="1500"/>
              <a:t>a </a:t>
            </a:r>
            <a:r>
              <a:rPr lang="it-IT" sz="1500" i="1"/>
              <a:t>Castelletto Borgo</a:t>
            </a:r>
            <a:r>
              <a:rPr lang="it-IT" sz="1500"/>
              <a:t>, Giardini Caduti di Nassirya e </a:t>
            </a:r>
            <a:r>
              <a:rPr lang="it-IT" sz="1500" i="1"/>
              <a:t>Formigosa</a:t>
            </a:r>
            <a:r>
              <a:rPr lang="it-IT" sz="1500"/>
              <a:t>, Via Tirabassi/ S.da Formigosa</a:t>
            </a:r>
          </a:p>
          <a:p>
            <a:pPr>
              <a:lnSpc>
                <a:spcPct val="120000"/>
              </a:lnSpc>
            </a:pPr>
            <a:endParaRPr lang="it-IT" sz="1500">
              <a:cs typeface="Arial" charset="0"/>
            </a:endParaRPr>
          </a:p>
          <a:p>
            <a:endParaRPr lang="it-IT" b="1">
              <a:cs typeface="Arial" charset="0"/>
            </a:endParaRPr>
          </a:p>
        </p:txBody>
      </p:sp>
      <p:pic>
        <p:nvPicPr>
          <p:cNvPr id="14347" name="Immagine 16" descr="Giall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97800" y="0"/>
            <a:ext cx="928688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Immagine 18" descr="banda superior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Immagine 4" descr="banda ross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73813"/>
            <a:ext cx="9144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CasellaDiTesto 5"/>
          <p:cNvSpPr txBox="1">
            <a:spLocks noChangeArrowheads="1"/>
          </p:cNvSpPr>
          <p:nvPr/>
        </p:nvSpPr>
        <p:spPr bwMode="auto">
          <a:xfrm>
            <a:off x="3694113" y="6424613"/>
            <a:ext cx="2308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Settore Polizia Locale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5364" name="CasellaDiTesto 6"/>
          <p:cNvSpPr txBox="1">
            <a:spLocks noChangeArrowheads="1"/>
          </p:cNvSpPr>
          <p:nvPr/>
        </p:nvSpPr>
        <p:spPr bwMode="auto">
          <a:xfrm>
            <a:off x="6583363" y="6424613"/>
            <a:ext cx="25606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Presentazione 20/11/2015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5365" name="CasellaDiTesto 10"/>
          <p:cNvSpPr txBox="1">
            <a:spLocks noChangeArrowheads="1"/>
          </p:cNvSpPr>
          <p:nvPr/>
        </p:nvSpPr>
        <p:spPr bwMode="auto">
          <a:xfrm>
            <a:off x="303213" y="474663"/>
            <a:ext cx="5053012" cy="9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000">
                <a:cs typeface="Arial" charset="0"/>
              </a:rPr>
              <a:t>VIGILI DI QUARTIERE: </a:t>
            </a:r>
            <a:r>
              <a:rPr lang="it-IT" sz="2000" b="1">
                <a:cs typeface="Arial" charset="0"/>
              </a:rPr>
              <a:t>IL PERSONALE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03213" y="1262063"/>
            <a:ext cx="3006725" cy="368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>
                <a:latin typeface="Arial"/>
                <a:cs typeface="Arial"/>
              </a:rPr>
              <a:t>FINO AD OGGI</a:t>
            </a:r>
            <a:endParaRPr lang="it-IT" b="1" dirty="0">
              <a:latin typeface="Arial"/>
              <a:cs typeface="Arial"/>
            </a:endParaRPr>
          </a:p>
        </p:txBody>
      </p:sp>
      <p:sp>
        <p:nvSpPr>
          <p:cNvPr id="15367" name="CasellaDiTesto 12"/>
          <p:cNvSpPr txBox="1">
            <a:spLocks noChangeArrowheads="1"/>
          </p:cNvSpPr>
          <p:nvPr/>
        </p:nvSpPr>
        <p:spPr bwMode="auto">
          <a:xfrm>
            <a:off x="303213" y="1833563"/>
            <a:ext cx="3006725" cy="36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>
                <a:cs typeface="Arial" charset="0"/>
              </a:rPr>
              <a:t>Totale complessivo: </a:t>
            </a:r>
          </a:p>
          <a:p>
            <a:r>
              <a:rPr lang="it-IT" b="1" u="sng">
                <a:cs typeface="Arial" charset="0"/>
              </a:rPr>
              <a:t>n.15 unità</a:t>
            </a:r>
          </a:p>
          <a:p>
            <a:endParaRPr lang="it-IT" u="sng">
              <a:cs typeface="Arial" charset="0"/>
            </a:endParaRPr>
          </a:p>
          <a:p>
            <a:r>
              <a:rPr lang="it-IT" sz="1600" b="1">
                <a:cs typeface="Arial" charset="0"/>
              </a:rPr>
              <a:t>n. 1 Ufficiale</a:t>
            </a:r>
          </a:p>
          <a:p>
            <a:r>
              <a:rPr lang="it-IT" sz="1600" b="1">
                <a:cs typeface="Arial" charset="0"/>
              </a:rPr>
              <a:t>n. 10 Agenti </a:t>
            </a:r>
            <a:r>
              <a:rPr lang="it-IT" sz="1600">
                <a:cs typeface="Arial" charset="0"/>
              </a:rPr>
              <a:t>impegnati in accertamenti anagrafici (con conseguente scarsa presenza all’esterno nei quartieri) </a:t>
            </a:r>
            <a:endParaRPr lang="it-IT" sz="1600" baseline="30000">
              <a:cs typeface="Arial" charset="0"/>
            </a:endParaRPr>
          </a:p>
          <a:p>
            <a:r>
              <a:rPr lang="it-IT" sz="1600" b="1">
                <a:cs typeface="Arial" charset="0"/>
              </a:rPr>
              <a:t>n. 1 Funzionario amministrativo </a:t>
            </a:r>
            <a:r>
              <a:rPr lang="it-IT" sz="1600">
                <a:cs typeface="Arial" charset="0"/>
              </a:rPr>
              <a:t>(sede di Lunetta)</a:t>
            </a:r>
            <a:endParaRPr lang="it-IT" sz="1600" baseline="30000">
              <a:cs typeface="Arial" charset="0"/>
            </a:endParaRPr>
          </a:p>
          <a:p>
            <a:r>
              <a:rPr lang="it-IT" sz="1600" b="1">
                <a:cs typeface="Arial" charset="0"/>
              </a:rPr>
              <a:t>n. 3 Agenti in servizio appiedato in Centro storico</a:t>
            </a:r>
            <a:endParaRPr lang="it-IT" sz="1600" b="1" baseline="30000">
              <a:cs typeface="Arial" charset="0"/>
            </a:endParaRPr>
          </a:p>
          <a:p>
            <a:endParaRPr lang="it-IT" sz="1600" b="1">
              <a:cs typeface="Arial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262438" y="1262063"/>
            <a:ext cx="2689225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>
                <a:latin typeface="Arial"/>
                <a:cs typeface="Arial"/>
              </a:rPr>
              <a:t>DA GENNAIO 2016</a:t>
            </a:r>
            <a:endParaRPr lang="it-IT" b="1" dirty="0">
              <a:latin typeface="Arial"/>
              <a:cs typeface="Arial"/>
            </a:endParaRPr>
          </a:p>
        </p:txBody>
      </p:sp>
      <p:sp>
        <p:nvSpPr>
          <p:cNvPr id="15369" name="CasellaDiTesto 14"/>
          <p:cNvSpPr txBox="1">
            <a:spLocks noChangeArrowheads="1"/>
          </p:cNvSpPr>
          <p:nvPr/>
        </p:nvSpPr>
        <p:spPr bwMode="auto">
          <a:xfrm>
            <a:off x="4251325" y="1833563"/>
            <a:ext cx="4627563" cy="333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>
                <a:cs typeface="Arial" charset="0"/>
              </a:rPr>
              <a:t>Totale complessivo: </a:t>
            </a:r>
            <a:r>
              <a:rPr lang="it-IT" b="1" u="sng">
                <a:cs typeface="Arial" charset="0"/>
              </a:rPr>
              <a:t>n.21 unità</a:t>
            </a:r>
          </a:p>
          <a:p>
            <a:endParaRPr lang="it-IT" u="sng">
              <a:cs typeface="Arial" charset="0"/>
            </a:endParaRPr>
          </a:p>
          <a:p>
            <a:r>
              <a:rPr lang="it-IT" sz="1600" b="1">
                <a:cs typeface="Arial" charset="0"/>
              </a:rPr>
              <a:t>n. 2 Ufficiali</a:t>
            </a:r>
            <a:r>
              <a:rPr lang="it-IT" sz="1600" b="1" baseline="30000">
                <a:cs typeface="Arial" charset="0"/>
              </a:rPr>
              <a:t>1</a:t>
            </a:r>
            <a:endParaRPr lang="it-IT" sz="1600" b="1">
              <a:cs typeface="Arial" charset="0"/>
            </a:endParaRPr>
          </a:p>
          <a:p>
            <a:r>
              <a:rPr lang="it-IT" sz="1600" b="1">
                <a:cs typeface="Arial" charset="0"/>
              </a:rPr>
              <a:t>n. 2 Agenti </a:t>
            </a:r>
            <a:r>
              <a:rPr lang="it-IT" sz="1600">
                <a:cs typeface="Arial" charset="0"/>
              </a:rPr>
              <a:t>impegnati full time in accertamenti anagrafici</a:t>
            </a:r>
          </a:p>
          <a:p>
            <a:r>
              <a:rPr lang="it-IT" sz="1600" b="1">
                <a:solidFill>
                  <a:srgbClr val="FF0000"/>
                </a:solidFill>
                <a:cs typeface="Arial" charset="0"/>
              </a:rPr>
              <a:t>n. 9 Agenti VIGILI DI QUARTIERE </a:t>
            </a:r>
            <a:r>
              <a:rPr lang="it-IT" sz="1600">
                <a:solidFill>
                  <a:srgbClr val="FF0000"/>
                </a:solidFill>
                <a:cs typeface="Arial" charset="0"/>
              </a:rPr>
              <a:t>con presenza costante all’esterno nei quartieri (tolti totalmente dagli accertamenti anagrafici-amministrativi) </a:t>
            </a:r>
            <a:endParaRPr lang="it-IT" sz="1600" baseline="30000">
              <a:solidFill>
                <a:srgbClr val="FF0000"/>
              </a:solidFill>
              <a:cs typeface="Arial" charset="0"/>
            </a:endParaRPr>
          </a:p>
          <a:p>
            <a:r>
              <a:rPr lang="it-IT" sz="1600" b="1">
                <a:cs typeface="Arial" charset="0"/>
              </a:rPr>
              <a:t>n. 2 Funzionari amministrativi</a:t>
            </a:r>
            <a:r>
              <a:rPr lang="it-IT" sz="1600" b="1" baseline="30000">
                <a:cs typeface="Arial" charset="0"/>
              </a:rPr>
              <a:t>2</a:t>
            </a:r>
          </a:p>
          <a:p>
            <a:r>
              <a:rPr lang="it-IT" sz="1600" b="1">
                <a:cs typeface="Arial" charset="0"/>
              </a:rPr>
              <a:t>n. 2 Impiegati amministrativi</a:t>
            </a:r>
            <a:r>
              <a:rPr lang="it-IT" sz="1600" b="1" baseline="30000">
                <a:cs typeface="Arial" charset="0"/>
              </a:rPr>
              <a:t>3</a:t>
            </a:r>
          </a:p>
          <a:p>
            <a:r>
              <a:rPr lang="it-IT" sz="1600" b="1">
                <a:cs typeface="Arial" charset="0"/>
              </a:rPr>
              <a:t>n. 4 agenti in servizio appiedato in Centro Storico</a:t>
            </a:r>
          </a:p>
        </p:txBody>
      </p:sp>
      <p:sp>
        <p:nvSpPr>
          <p:cNvPr id="15370" name="CasellaDiTesto 17"/>
          <p:cNvSpPr txBox="1">
            <a:spLocks noChangeArrowheads="1"/>
          </p:cNvSpPr>
          <p:nvPr/>
        </p:nvSpPr>
        <p:spPr bwMode="auto">
          <a:xfrm>
            <a:off x="4340225" y="5254625"/>
            <a:ext cx="43862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aseline="30000">
                <a:latin typeface="Calibri" pitchFamily="34" charset="0"/>
              </a:rPr>
              <a:t>1 </a:t>
            </a:r>
            <a:r>
              <a:rPr lang="it-IT" sz="1000">
                <a:solidFill>
                  <a:srgbClr val="000000"/>
                </a:solidFill>
                <a:latin typeface="Calibri" pitchFamily="34" charset="0"/>
                <a:ea typeface="Segoe UI Symbol"/>
                <a:cs typeface="Segoe UI Symbol"/>
              </a:rPr>
              <a:t>tra cui il Vice Comandante</a:t>
            </a:r>
            <a:endParaRPr lang="it-IT" sz="1000">
              <a:latin typeface="Calibri" pitchFamily="34" charset="0"/>
            </a:endParaRPr>
          </a:p>
          <a:p>
            <a:r>
              <a:rPr lang="it-IT" sz="1000" baseline="30000">
                <a:latin typeface="Calibri" pitchFamily="34" charset="0"/>
              </a:rPr>
              <a:t>2 </a:t>
            </a:r>
            <a:r>
              <a:rPr lang="it-IT" sz="1000">
                <a:latin typeface="Calibri" pitchFamily="34" charset="0"/>
              </a:rPr>
              <a:t>uno</a:t>
            </a:r>
            <a:r>
              <a:rPr lang="it-IT" sz="1000" baseline="30000">
                <a:latin typeface="Calibri" pitchFamily="34" charset="0"/>
              </a:rPr>
              <a:t> </a:t>
            </a:r>
            <a:r>
              <a:rPr lang="it-IT" sz="1000">
                <a:latin typeface="Calibri" pitchFamily="34" charset="0"/>
              </a:rPr>
              <a:t>presso la sede di Lunetta e uno presso il Comando in V.le Fiume</a:t>
            </a:r>
          </a:p>
          <a:p>
            <a:r>
              <a:rPr lang="it-IT" sz="1000" baseline="30000">
                <a:latin typeface="Calibri" pitchFamily="34" charset="0"/>
              </a:rPr>
              <a:t>3 </a:t>
            </a:r>
            <a:r>
              <a:rPr lang="it-IT" sz="1000">
                <a:latin typeface="Calibri" pitchFamily="34" charset="0"/>
              </a:rPr>
              <a:t>a rotazione presso le sedi staccate in alcuni giorni e fasce orarie</a:t>
            </a:r>
          </a:p>
        </p:txBody>
      </p:sp>
      <p:pic>
        <p:nvPicPr>
          <p:cNvPr id="15371" name="Immagine 15" descr="Giall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97800" y="0"/>
            <a:ext cx="928688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2" name="CasellaDiTesto 1"/>
          <p:cNvSpPr txBox="1">
            <a:spLocks noChangeArrowheads="1"/>
          </p:cNvSpPr>
          <p:nvPr/>
        </p:nvSpPr>
        <p:spPr bwMode="auto">
          <a:xfrm>
            <a:off x="4270375" y="5973763"/>
            <a:ext cx="45894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>
                <a:latin typeface="Calibri" pitchFamily="34" charset="0"/>
              </a:rPr>
              <a:t>Gli accertamenti anagrafici saranno presi in carico dal Se.pris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Immagine 22" descr="banda superior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Immagine 4" descr="banda ross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73813"/>
            <a:ext cx="9144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CasellaDiTesto 5"/>
          <p:cNvSpPr txBox="1">
            <a:spLocks noChangeArrowheads="1"/>
          </p:cNvSpPr>
          <p:nvPr/>
        </p:nvSpPr>
        <p:spPr bwMode="auto">
          <a:xfrm>
            <a:off x="3746500" y="6424613"/>
            <a:ext cx="2308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Settore Polizia Locale</a:t>
            </a:r>
          </a:p>
        </p:txBody>
      </p:sp>
      <p:sp>
        <p:nvSpPr>
          <p:cNvPr id="16388" name="CasellaDiTesto 6"/>
          <p:cNvSpPr txBox="1">
            <a:spLocks noChangeArrowheads="1"/>
          </p:cNvSpPr>
          <p:nvPr/>
        </p:nvSpPr>
        <p:spPr bwMode="auto">
          <a:xfrm>
            <a:off x="6950075" y="6424613"/>
            <a:ext cx="21669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Presentazione 20/11/2015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6389" name="CasellaDiTesto 10"/>
          <p:cNvSpPr txBox="1">
            <a:spLocks noChangeArrowheads="1"/>
          </p:cNvSpPr>
          <p:nvPr/>
        </p:nvSpPr>
        <p:spPr bwMode="auto">
          <a:xfrm>
            <a:off x="303213" y="474663"/>
            <a:ext cx="4367212" cy="9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000" b="1">
                <a:cs typeface="Arial" charset="0"/>
              </a:rPr>
              <a:t>VALORE AGGIUNTO</a:t>
            </a:r>
          </a:p>
        </p:txBody>
      </p:sp>
      <p:sp>
        <p:nvSpPr>
          <p:cNvPr id="16390" name="CasellaDiTesto 12"/>
          <p:cNvSpPr txBox="1">
            <a:spLocks noChangeArrowheads="1"/>
          </p:cNvSpPr>
          <p:nvPr/>
        </p:nvSpPr>
        <p:spPr bwMode="auto">
          <a:xfrm>
            <a:off x="303213" y="1833563"/>
            <a:ext cx="3181350" cy="375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Aumento delle sedi staccate </a:t>
            </a:r>
            <a:r>
              <a:rPr lang="it-IT" sz="1200" b="1">
                <a:cs typeface="Arial" charset="0"/>
              </a:rPr>
              <a:t>da 1 a 8 (7+ufficio mobile), per segnalazioni cittadini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Previsione di n. 1 ufficiale (vice comandante) per la gestione dei rapporti con i referenti dei quartieri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Diminuzione </a:t>
            </a:r>
            <a:r>
              <a:rPr lang="it-IT" sz="1200" b="1">
                <a:cs typeface="Arial" charset="0"/>
              </a:rPr>
              <a:t>drastica</a:t>
            </a:r>
            <a:r>
              <a:rPr lang="it-IT" sz="1200">
                <a:cs typeface="Arial" charset="0"/>
              </a:rPr>
              <a:t> del numero di Vigili di Quartiere impegnati negli accertamenti anagrafici: </a:t>
            </a:r>
            <a:r>
              <a:rPr lang="it-IT" sz="1200" b="1">
                <a:cs typeface="Arial" charset="0"/>
              </a:rPr>
              <a:t>da 10 a 2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Aumento di n. 1 Agente in Centro Storico: </a:t>
            </a:r>
            <a:r>
              <a:rPr lang="it-IT" sz="1200" b="1">
                <a:cs typeface="Arial" charset="0"/>
              </a:rPr>
              <a:t>da 3 a 4 </a:t>
            </a:r>
            <a:r>
              <a:rPr lang="it-IT" sz="1200">
                <a:cs typeface="Arial" charset="0"/>
              </a:rPr>
              <a:t>(servizio appiedato)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Aumento del personale amministrativo di supporto al servizio: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funzionari amministrativi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Impiegati amministrativi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335463" y="1262063"/>
            <a:ext cx="3133725" cy="368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>
                <a:latin typeface="Arial"/>
                <a:cs typeface="Arial"/>
              </a:rPr>
              <a:t>RISULTATO</a:t>
            </a:r>
            <a:endParaRPr lang="it-IT" b="1" dirty="0">
              <a:latin typeface="Arial"/>
              <a:cs typeface="Arial"/>
            </a:endParaRPr>
          </a:p>
        </p:txBody>
      </p:sp>
      <p:sp>
        <p:nvSpPr>
          <p:cNvPr id="17" name="CasellaDiTesto 16"/>
          <p:cNvSpPr txBox="1"/>
          <p:nvPr/>
        </p:nvSpPr>
        <p:spPr>
          <a:xfrm flipH="1">
            <a:off x="4549775" y="5419725"/>
            <a:ext cx="4122738" cy="708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latin typeface="Arial"/>
                <a:cs typeface="Arial"/>
              </a:rPr>
              <a:t>Oltre ai Vigili di Quartiere e agli Agenti in Centro Storico, il controllo del territorio, su tutti i quartieri,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latin typeface="Arial"/>
                <a:cs typeface="Arial"/>
              </a:rPr>
              <a:t>è presidiato anche dal </a:t>
            </a:r>
            <a:r>
              <a:rPr lang="it-IT" sz="1000" b="1" dirty="0">
                <a:latin typeface="Arial"/>
                <a:cs typeface="Arial"/>
              </a:rPr>
              <a:t>Nucleo Mobile (n. 5 agenti)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latin typeface="Arial"/>
                <a:cs typeface="Arial"/>
              </a:rPr>
              <a:t>e dal </a:t>
            </a:r>
            <a:r>
              <a:rPr lang="it-IT" sz="1000" b="1" dirty="0">
                <a:latin typeface="Arial"/>
                <a:cs typeface="Arial"/>
              </a:rPr>
              <a:t>Pronto Intervento (n. 4 agenti)</a:t>
            </a:r>
            <a:endParaRPr lang="it-IT" sz="1000" dirty="0">
              <a:latin typeface="Arial"/>
              <a:cs typeface="Arial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303213" y="1262063"/>
            <a:ext cx="3181350" cy="3683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>
                <a:latin typeface="Arial"/>
                <a:cs typeface="Arial"/>
              </a:rPr>
              <a:t>AZIONI</a:t>
            </a:r>
            <a:endParaRPr lang="it-IT" b="1" dirty="0">
              <a:latin typeface="Arial"/>
              <a:cs typeface="Arial"/>
            </a:endParaRPr>
          </a:p>
        </p:txBody>
      </p:sp>
      <p:sp>
        <p:nvSpPr>
          <p:cNvPr id="2" name="Freccia destra 1"/>
          <p:cNvSpPr/>
          <p:nvPr/>
        </p:nvSpPr>
        <p:spPr>
          <a:xfrm>
            <a:off x="3398838" y="1262063"/>
            <a:ext cx="800100" cy="3683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16395" name="CasellaDiTesto 18"/>
          <p:cNvSpPr txBox="1">
            <a:spLocks noChangeArrowheads="1"/>
          </p:cNvSpPr>
          <p:nvPr/>
        </p:nvSpPr>
        <p:spPr bwMode="auto">
          <a:xfrm>
            <a:off x="4335463" y="1833563"/>
            <a:ext cx="4337050" cy="358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Presidio più capillare del territorio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I referenti dei quartieri avranno un unico interlocutore qualificato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Sensibile aumento della presenza del servizio sui quartieri: </a:t>
            </a:r>
            <a:r>
              <a:rPr lang="it-IT" sz="1200" b="1">
                <a:cs typeface="Arial" charset="0"/>
              </a:rPr>
              <a:t>n.11 </a:t>
            </a:r>
            <a:r>
              <a:rPr lang="it-IT" sz="1200">
                <a:cs typeface="Arial" charset="0"/>
              </a:rPr>
              <a:t>Agenti più presenti all’esterno. 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Conferisce maggiore percezione di sicurezza in punti della città  di maggior afflusso turistico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L’Ufficiale di coordinamento è svincolato dalle incombenze d’ufficio e può garantire maggiore presenza esterna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r>
              <a:rPr lang="it-IT" sz="1200">
                <a:cs typeface="Arial" charset="0"/>
              </a:rPr>
              <a:t>Gli Agenti sono sgravati dall’onere di raccolta delle segnalazioni dei cittadini presso le varie sedi e svincolati dal disbrigo dei conseguenti incombenti amministrativo/burocratici             maggiore presenza sul territorio</a:t>
            </a:r>
          </a:p>
          <a:p>
            <a:pPr marL="285750" indent="-285750" fontAlgn="t">
              <a:lnSpc>
                <a:spcPct val="90000"/>
              </a:lnSpc>
              <a:buFont typeface="Arial" charset="0"/>
              <a:buChar char="•"/>
            </a:pPr>
            <a:endParaRPr lang="it-IT" sz="1200">
              <a:cs typeface="Arial" charset="0"/>
            </a:endParaRPr>
          </a:p>
        </p:txBody>
      </p:sp>
      <p:sp>
        <p:nvSpPr>
          <p:cNvPr id="3" name="Freccia destra 2"/>
          <p:cNvSpPr/>
          <p:nvPr/>
        </p:nvSpPr>
        <p:spPr>
          <a:xfrm>
            <a:off x="6511925" y="5008563"/>
            <a:ext cx="438150" cy="2159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6397" name="Immagine 14" descr="Giall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97800" y="0"/>
            <a:ext cx="928688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it-IT" sz="2000" b="1" smtClean="0">
                <a:latin typeface="Arial" charset="0"/>
              </a:rPr>
              <a:t>ORARI APERTURE SEDI PER LE</a:t>
            </a:r>
            <a:r>
              <a:rPr lang="it-IT" sz="2000" smtClean="0">
                <a:latin typeface="Arial" charset="0"/>
              </a:rPr>
              <a:t> </a:t>
            </a:r>
            <a:r>
              <a:rPr lang="it-IT" sz="2000" b="1" smtClean="0">
                <a:latin typeface="Arial" charset="0"/>
              </a:rPr>
              <a:t>SEGNALAZIONI DEI CITTADINI </a:t>
            </a:r>
          </a:p>
        </p:txBody>
      </p:sp>
      <p:pic>
        <p:nvPicPr>
          <p:cNvPr id="17412" name="Immagine 22" descr="banda superior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magine 14" descr="Giall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97800" y="0"/>
            <a:ext cx="928688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83" name="Immagine 4" descr="banda ross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373813"/>
            <a:ext cx="9144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84" name="CasellaDiTesto 5"/>
          <p:cNvSpPr txBox="1">
            <a:spLocks noChangeArrowheads="1"/>
          </p:cNvSpPr>
          <p:nvPr/>
        </p:nvSpPr>
        <p:spPr bwMode="auto">
          <a:xfrm>
            <a:off x="3746500" y="6424613"/>
            <a:ext cx="2308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Settore Polizia Locale</a:t>
            </a:r>
          </a:p>
        </p:txBody>
      </p:sp>
      <p:sp>
        <p:nvSpPr>
          <p:cNvPr id="17585" name="CasellaDiTesto 6"/>
          <p:cNvSpPr txBox="1">
            <a:spLocks noChangeArrowheads="1"/>
          </p:cNvSpPr>
          <p:nvPr/>
        </p:nvSpPr>
        <p:spPr bwMode="auto">
          <a:xfrm>
            <a:off x="6950075" y="6424613"/>
            <a:ext cx="21669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Presentazione 20/11/2015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17586" name="Picture 17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6063" y="2238375"/>
            <a:ext cx="8480425" cy="365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Immagine 22" descr="banda superior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magine 14" descr="Giall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97800" y="0"/>
            <a:ext cx="928688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Immagine 4" descr="banda ross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373813"/>
            <a:ext cx="9144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CasellaDiTesto 5"/>
          <p:cNvSpPr txBox="1">
            <a:spLocks noChangeArrowheads="1"/>
          </p:cNvSpPr>
          <p:nvPr/>
        </p:nvSpPr>
        <p:spPr bwMode="auto">
          <a:xfrm>
            <a:off x="3746500" y="6424613"/>
            <a:ext cx="2308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Settore Polizia Locale</a:t>
            </a:r>
          </a:p>
        </p:txBody>
      </p:sp>
      <p:sp>
        <p:nvSpPr>
          <p:cNvPr id="18440" name="CasellaDiTesto 6"/>
          <p:cNvSpPr txBox="1">
            <a:spLocks noChangeArrowheads="1"/>
          </p:cNvSpPr>
          <p:nvPr/>
        </p:nvSpPr>
        <p:spPr bwMode="auto">
          <a:xfrm>
            <a:off x="6950075" y="6424613"/>
            <a:ext cx="21669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Presentazione 20/11/2015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" name="Titolo 1"/>
          <p:cNvSpPr>
            <a:spLocks/>
          </p:cNvSpPr>
          <p:nvPr/>
        </p:nvSpPr>
        <p:spPr bwMode="auto">
          <a:xfrm>
            <a:off x="246063" y="685800"/>
            <a:ext cx="524033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2000"/>
              <a:t>Segue:</a:t>
            </a:r>
            <a:r>
              <a:rPr lang="it-IT" sz="2000" b="1"/>
              <a:t> ORARI APERTURE SEDI PER LE</a:t>
            </a:r>
            <a:r>
              <a:rPr lang="it-IT" sz="2000"/>
              <a:t> </a:t>
            </a:r>
            <a:r>
              <a:rPr lang="it-IT" sz="2000" b="1"/>
              <a:t>SEGNALAZIONI DEI CITTADINI 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482850" y="1912938"/>
            <a:ext cx="38766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it-IT"/>
              <a:t>Alle sedi sopra citate si aggiunge la</a:t>
            </a:r>
          </a:p>
          <a:p>
            <a:pPr algn="ctr" defTabSz="914400">
              <a:spcBef>
                <a:spcPct val="50000"/>
              </a:spcBef>
            </a:pPr>
            <a:endParaRPr lang="it-IT" sz="1000"/>
          </a:p>
          <a:p>
            <a:pPr algn="ctr" defTabSz="914400">
              <a:spcBef>
                <a:spcPct val="50000"/>
              </a:spcBef>
            </a:pPr>
            <a:r>
              <a:rPr lang="it-IT" sz="2200" b="1">
                <a:solidFill>
                  <a:srgbClr val="FF0000"/>
                </a:solidFill>
              </a:rPr>
              <a:t>STAZIONE MOBILE</a:t>
            </a:r>
          </a:p>
        </p:txBody>
      </p:sp>
      <p:pic>
        <p:nvPicPr>
          <p:cNvPr id="18446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89075" y="3438525"/>
            <a:ext cx="5799138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Immagine 1" descr="banda superior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magine 11" descr="Giall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97800" y="0"/>
            <a:ext cx="928688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Immagine 4" descr="banda ross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373813"/>
            <a:ext cx="9144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CasellaDiTesto 5"/>
          <p:cNvSpPr txBox="1">
            <a:spLocks noChangeArrowheads="1"/>
          </p:cNvSpPr>
          <p:nvPr/>
        </p:nvSpPr>
        <p:spPr bwMode="auto">
          <a:xfrm>
            <a:off x="3694113" y="6424613"/>
            <a:ext cx="2308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Settore Polizia Locale</a:t>
            </a:r>
          </a:p>
        </p:txBody>
      </p:sp>
      <p:sp>
        <p:nvSpPr>
          <p:cNvPr id="19464" name="CasellaDiTesto 6"/>
          <p:cNvSpPr txBox="1">
            <a:spLocks noChangeArrowheads="1"/>
          </p:cNvSpPr>
          <p:nvPr/>
        </p:nvSpPr>
        <p:spPr bwMode="auto">
          <a:xfrm>
            <a:off x="6908800" y="6424613"/>
            <a:ext cx="22352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Presentazione 20/11/2015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9466" name="Rettangolo 1"/>
          <p:cNvSpPr>
            <a:spLocks noChangeArrowheads="1"/>
          </p:cNvSpPr>
          <p:nvPr/>
        </p:nvSpPr>
        <p:spPr bwMode="auto">
          <a:xfrm>
            <a:off x="322263" y="730250"/>
            <a:ext cx="3846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b="1">
                <a:cs typeface="Arial" charset="0"/>
              </a:rPr>
              <a:t>PERSONALE RESPONSABILE</a:t>
            </a:r>
          </a:p>
        </p:txBody>
      </p:sp>
      <p:sp>
        <p:nvSpPr>
          <p:cNvPr id="19467" name="Rettangolo 9"/>
          <p:cNvSpPr>
            <a:spLocks noChangeArrowheads="1"/>
          </p:cNvSpPr>
          <p:nvPr/>
        </p:nvSpPr>
        <p:spPr bwMode="auto">
          <a:xfrm>
            <a:off x="293688" y="1598613"/>
            <a:ext cx="38465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t"/>
            <a:r>
              <a:rPr lang="it-IT" sz="1600"/>
              <a:t>UFFICIALI:</a:t>
            </a:r>
            <a:r>
              <a:rPr lang="it-IT" sz="1600">
                <a:solidFill>
                  <a:schemeClr val="bg1"/>
                </a:solidFill>
              </a:rPr>
              <a:t> </a:t>
            </a:r>
            <a:endParaRPr lang="it-IT" sz="1600"/>
          </a:p>
          <a:p>
            <a:pPr fontAlgn="t"/>
            <a:r>
              <a:rPr lang="it-IT" sz="1400"/>
              <a:t>Vice Comandante Luigi Marcone</a:t>
            </a:r>
          </a:p>
          <a:p>
            <a:pPr fontAlgn="t"/>
            <a:r>
              <a:rPr lang="it-IT" sz="1400"/>
              <a:t>Vice Commissario Roberto Carazzi</a:t>
            </a:r>
          </a:p>
        </p:txBody>
      </p:sp>
      <p:sp>
        <p:nvSpPr>
          <p:cNvPr id="19468" name="Rettangolo 2"/>
          <p:cNvSpPr>
            <a:spLocks noChangeArrowheads="1"/>
          </p:cNvSpPr>
          <p:nvPr/>
        </p:nvSpPr>
        <p:spPr bwMode="auto">
          <a:xfrm>
            <a:off x="4362450" y="1598613"/>
            <a:ext cx="4572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t"/>
            <a:r>
              <a:rPr lang="it-IT" sz="1600">
                <a:solidFill>
                  <a:srgbClr val="000000"/>
                </a:solidFill>
              </a:rPr>
              <a:t>FUNZIONARI: </a:t>
            </a:r>
          </a:p>
          <a:p>
            <a:pPr fontAlgn="t"/>
            <a:r>
              <a:rPr lang="it-IT" sz="1400">
                <a:solidFill>
                  <a:srgbClr val="000000"/>
                </a:solidFill>
              </a:rPr>
              <a:t>Dott.sa Rosarina Di Giacomo</a:t>
            </a:r>
          </a:p>
          <a:p>
            <a:pPr fontAlgn="t"/>
            <a:r>
              <a:rPr lang="it-IT" sz="1400">
                <a:solidFill>
                  <a:srgbClr val="000000"/>
                </a:solidFill>
              </a:rPr>
              <a:t>Dott. Giuseppe Sandri </a:t>
            </a:r>
          </a:p>
          <a:p>
            <a:pPr fontAlgn="t"/>
            <a:r>
              <a:rPr lang="it-IT" sz="1400">
                <a:solidFill>
                  <a:srgbClr val="000000"/>
                </a:solidFill>
              </a:rPr>
              <a:t>IMPIEGATI: ____________________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03213" y="1262063"/>
            <a:ext cx="3176587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it-IT" sz="1600">
                <a:cs typeface="Arial" charset="0"/>
              </a:rPr>
              <a:t>PERSONALE RESPONSABILE</a:t>
            </a:r>
            <a:endParaRPr lang="it-IT" sz="1600" b="1">
              <a:cs typeface="Arial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333875" y="1247775"/>
            <a:ext cx="3240088" cy="3365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it-IT" sz="1600">
                <a:cs typeface="Arial" charset="0"/>
              </a:rPr>
              <a:t>PERSONALE AMMINISTRATIVO</a:t>
            </a:r>
            <a:endParaRPr lang="it-IT" sz="1600" b="1">
              <a:cs typeface="Arial" charset="0"/>
            </a:endParaRPr>
          </a:p>
        </p:txBody>
      </p:sp>
      <p:pic>
        <p:nvPicPr>
          <p:cNvPr id="19472" name="Picture 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0" y="2770188"/>
            <a:ext cx="567848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CasellaDiTesto 15"/>
          <p:cNvSpPr txBox="1"/>
          <p:nvPr/>
        </p:nvSpPr>
        <p:spPr>
          <a:xfrm>
            <a:off x="293688" y="3937000"/>
            <a:ext cx="2162175" cy="976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it-IT"/>
              <a:t>LOCALIZZAZIONE </a:t>
            </a:r>
            <a:r>
              <a:rPr lang="it-IT" sz="2000" b="1"/>
              <a:t>VIGILI DI QUARTIERE</a:t>
            </a:r>
          </a:p>
        </p:txBody>
      </p:sp>
      <p:sp>
        <p:nvSpPr>
          <p:cNvPr id="2" name="Freccia destra 1"/>
          <p:cNvSpPr>
            <a:spLocks noChangeArrowheads="1"/>
          </p:cNvSpPr>
          <p:nvPr/>
        </p:nvSpPr>
        <p:spPr bwMode="auto">
          <a:xfrm>
            <a:off x="2305050" y="4292600"/>
            <a:ext cx="617538" cy="368300"/>
          </a:xfrm>
          <a:prstGeom prst="rightArrow">
            <a:avLst>
              <a:gd name="adj1" fmla="val 43102"/>
              <a:gd name="adj2" fmla="val 46910"/>
            </a:avLst>
          </a:prstGeom>
          <a:solidFill>
            <a:srgbClr val="FAC090"/>
          </a:solidFill>
          <a:ln w="9525" algn="ctr">
            <a:noFill/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Immagine 22" descr="banda superior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Immagine 4" descr="banda ross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73813"/>
            <a:ext cx="9144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Immagine 14" descr="Giall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97800" y="0"/>
            <a:ext cx="928688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Immagine 10" descr="stemma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55875" y="1692275"/>
            <a:ext cx="1077913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CasellaDiTesto 12"/>
          <p:cNvSpPr txBox="1">
            <a:spLocks noChangeArrowheads="1"/>
          </p:cNvSpPr>
          <p:nvPr/>
        </p:nvSpPr>
        <p:spPr bwMode="auto">
          <a:xfrm>
            <a:off x="2428875" y="3857625"/>
            <a:ext cx="45735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300" b="1">
                <a:cs typeface="Arial" charset="0"/>
              </a:rPr>
              <a:t>www.comune.mantova.gov.it</a:t>
            </a:r>
            <a:endParaRPr lang="it-IT" sz="2300">
              <a:cs typeface="Arial" charset="0"/>
            </a:endParaRPr>
          </a:p>
        </p:txBody>
      </p:sp>
      <p:pic>
        <p:nvPicPr>
          <p:cNvPr id="22535" name="Immagine 13" descr="VDQ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3963" y="1692275"/>
            <a:ext cx="1438275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CasellaDiTesto 5"/>
          <p:cNvSpPr txBox="1">
            <a:spLocks noChangeArrowheads="1"/>
          </p:cNvSpPr>
          <p:nvPr/>
        </p:nvSpPr>
        <p:spPr bwMode="auto">
          <a:xfrm>
            <a:off x="3694113" y="6424613"/>
            <a:ext cx="2308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Settore Polizia Locale</a:t>
            </a:r>
          </a:p>
        </p:txBody>
      </p:sp>
      <p:sp>
        <p:nvSpPr>
          <p:cNvPr id="22537" name="CasellaDiTesto 6"/>
          <p:cNvSpPr txBox="1">
            <a:spLocks noChangeArrowheads="1"/>
          </p:cNvSpPr>
          <p:nvPr/>
        </p:nvSpPr>
        <p:spPr bwMode="auto">
          <a:xfrm>
            <a:off x="6908800" y="6424613"/>
            <a:ext cx="22352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chemeClr val="bg1"/>
                </a:solidFill>
                <a:cs typeface="Arial" charset="0"/>
              </a:rPr>
              <a:t>Presentazione 20/11/2015</a:t>
            </a:r>
            <a:endParaRPr lang="it-IT" sz="100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551</Words>
  <Application>Microsoft Macintosh PowerPoint</Application>
  <PresentationFormat>Presentazione su schermo (4:3)</PresentationFormat>
  <Paragraphs>106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Segoe UI Symbol</vt:lpstr>
      <vt:lpstr>Tema di Office</vt:lpstr>
      <vt:lpstr>Diapositiva 1</vt:lpstr>
      <vt:lpstr>Diapositiva 2</vt:lpstr>
      <vt:lpstr>Diapositiva 3</vt:lpstr>
      <vt:lpstr>Diapositiva 4</vt:lpstr>
      <vt:lpstr>ORARI APERTURE SEDI PER LE SEGNALAZIONI DEI CITTADINI </vt:lpstr>
      <vt:lpstr>Diapositiva 6</vt:lpstr>
      <vt:lpstr>Diapositiva 7</vt:lpstr>
      <vt:lpstr>Diapositiva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+</dc:creator>
  <cp:lastModifiedBy>Administrator</cp:lastModifiedBy>
  <cp:revision>23</cp:revision>
  <dcterms:created xsi:type="dcterms:W3CDTF">2015-09-16T12:59:00Z</dcterms:created>
  <dcterms:modified xsi:type="dcterms:W3CDTF">2015-11-19T19:23:15Z</dcterms:modified>
</cp:coreProperties>
</file>