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8" r:id="rId4"/>
    <p:sldId id="257" r:id="rId5"/>
    <p:sldId id="264" r:id="rId6"/>
    <p:sldId id="267" r:id="rId7"/>
    <p:sldId id="268" r:id="rId8"/>
    <p:sldId id="259" r:id="rId9"/>
    <p:sldId id="260" r:id="rId10"/>
    <p:sldId id="266" r:id="rId11"/>
    <p:sldId id="270" r:id="rId12"/>
    <p:sldId id="269" r:id="rId13"/>
    <p:sldId id="272"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66830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359954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356577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134534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142236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136152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389539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230486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363106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103896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F7CD77-0266-41E9-B550-189616A3434E}" type="datetimeFigureOut">
              <a:rPr lang="it-IT" smtClean="0"/>
              <a:t>18/12/2020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ACB7482-A0D7-4C75-86AC-8B515CE0CB3D}" type="slidenum">
              <a:rPr lang="it-IT" smtClean="0"/>
              <a:t>‹N›</a:t>
            </a:fld>
            <a:endParaRPr lang="it-IT" dirty="0"/>
          </a:p>
        </p:txBody>
      </p:sp>
    </p:spTree>
    <p:extLst>
      <p:ext uri="{BB962C8B-B14F-4D97-AF65-F5344CB8AC3E}">
        <p14:creationId xmlns:p14="http://schemas.microsoft.com/office/powerpoint/2010/main" val="81657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7CD77-0266-41E9-B550-189616A3434E}" type="datetimeFigureOut">
              <a:rPr lang="it-IT" smtClean="0"/>
              <a:t>18/12/2020</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B7482-A0D7-4C75-86AC-8B515CE0CB3D}" type="slidenum">
              <a:rPr lang="it-IT" smtClean="0"/>
              <a:t>‹N›</a:t>
            </a:fld>
            <a:endParaRPr lang="it-IT" dirty="0"/>
          </a:p>
        </p:txBody>
      </p:sp>
    </p:spTree>
    <p:extLst>
      <p:ext uri="{BB962C8B-B14F-4D97-AF65-F5344CB8AC3E}">
        <p14:creationId xmlns:p14="http://schemas.microsoft.com/office/powerpoint/2010/main" val="2103874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Osservatorio Permanente sulla Legalità</a:t>
            </a:r>
            <a:endParaRPr lang="it-IT" dirty="0"/>
          </a:p>
        </p:txBody>
      </p:sp>
      <p:sp>
        <p:nvSpPr>
          <p:cNvPr id="3" name="Sottotitolo 2"/>
          <p:cNvSpPr>
            <a:spLocks noGrp="1"/>
          </p:cNvSpPr>
          <p:nvPr>
            <p:ph type="subTitle" idx="1"/>
          </p:nvPr>
        </p:nvSpPr>
        <p:spPr/>
        <p:txBody>
          <a:bodyPr/>
          <a:lstStyle/>
          <a:p>
            <a:r>
              <a:rPr lang="it-IT" dirty="0" smtClean="0"/>
              <a:t>Anno 2019</a:t>
            </a:r>
          </a:p>
          <a:p>
            <a:endParaRPr lang="it-IT" dirty="0"/>
          </a:p>
          <a:p>
            <a:r>
              <a:rPr lang="it-IT" dirty="0" smtClean="0"/>
              <a:t>16/12/2020</a:t>
            </a:r>
            <a:endParaRPr lang="it-IT" dirty="0"/>
          </a:p>
        </p:txBody>
      </p:sp>
      <p:grpSp>
        <p:nvGrpSpPr>
          <p:cNvPr id="6" name="Gruppo 5"/>
          <p:cNvGrpSpPr/>
          <p:nvPr/>
        </p:nvGrpSpPr>
        <p:grpSpPr>
          <a:xfrm>
            <a:off x="151412" y="6110677"/>
            <a:ext cx="11718535" cy="584200"/>
            <a:chOff x="151412" y="6110677"/>
            <a:chExt cx="11718535" cy="584200"/>
          </a:xfrm>
        </p:grpSpPr>
        <p:pic>
          <p:nvPicPr>
            <p:cNvPr id="1026" name="Immagin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4316083" y="6229699"/>
              <a:ext cx="7553864" cy="323165"/>
            </a:xfrm>
            <a:prstGeom prst="rect">
              <a:avLst/>
            </a:prstGeom>
          </p:spPr>
          <p:txBody>
            <a:bodyPr wrap="square">
              <a:spAutoFit/>
            </a:bodyPr>
            <a:lstStyle/>
            <a:p>
              <a:pPr algn="ctr"/>
              <a:r>
                <a:rPr lang="it-IT" sz="1500" dirty="0"/>
                <a:t>Osservatorio Permanente sulla Legalità – Anno 2019 – 16/12/2020</a:t>
              </a:r>
            </a:p>
          </p:txBody>
        </p:sp>
      </p:grpSp>
    </p:spTree>
    <p:extLst>
      <p:ext uri="{BB962C8B-B14F-4D97-AF65-F5344CB8AC3E}">
        <p14:creationId xmlns:p14="http://schemas.microsoft.com/office/powerpoint/2010/main" val="2111503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a:bodyPr>
          <a:lstStyle/>
          <a:p>
            <a:r>
              <a:rPr lang="it-IT" sz="2800" u="sng" dirty="0" smtClean="0"/>
              <a:t>Amministrazioni sotto tiro – Avviso Pubblico – Rapporto 2019</a:t>
            </a:r>
          </a:p>
          <a:p>
            <a:endParaRPr lang="it-IT" sz="2800" u="sng" dirty="0" smtClean="0"/>
          </a:p>
        </p:txBody>
      </p:sp>
      <p:pic>
        <p:nvPicPr>
          <p:cNvPr id="7" name="Immagine 6"/>
          <p:cNvPicPr/>
          <p:nvPr/>
        </p:nvPicPr>
        <p:blipFill>
          <a:blip r:embed="rId2">
            <a:extLst>
              <a:ext uri="{28A0092B-C50C-407E-A947-70E740481C1C}">
                <a14:useLocalDpi xmlns:a14="http://schemas.microsoft.com/office/drawing/2010/main" val="0"/>
              </a:ext>
            </a:extLst>
          </a:blip>
          <a:srcRect/>
          <a:stretch>
            <a:fillRect/>
          </a:stretch>
        </p:blipFill>
        <p:spPr bwMode="auto">
          <a:xfrm>
            <a:off x="230038" y="793718"/>
            <a:ext cx="4091591" cy="3636201"/>
          </a:xfrm>
          <a:prstGeom prst="rect">
            <a:avLst/>
          </a:prstGeom>
          <a:noFill/>
          <a:ln>
            <a:noFill/>
          </a:ln>
        </p:spPr>
      </p:pic>
      <p:sp>
        <p:nvSpPr>
          <p:cNvPr id="5" name="Rettangolo 4"/>
          <p:cNvSpPr/>
          <p:nvPr/>
        </p:nvSpPr>
        <p:spPr>
          <a:xfrm>
            <a:off x="4321629" y="662232"/>
            <a:ext cx="7445828" cy="6044860"/>
          </a:xfrm>
          <a:prstGeom prst="rect">
            <a:avLst/>
          </a:prstGeom>
        </p:spPr>
        <p:txBody>
          <a:bodyPr wrap="square">
            <a:spAutoFit/>
          </a:bodyPr>
          <a:lstStyle/>
          <a:p>
            <a:pPr algn="just">
              <a:lnSpc>
                <a:spcPct val="107000"/>
              </a:lnSpc>
              <a:spcAft>
                <a:spcPts val="0"/>
              </a:spcAft>
            </a:pPr>
            <a:r>
              <a:rPr lang="it-IT" i="1" dirty="0" smtClean="0">
                <a:effectLst/>
                <a:latin typeface="Calibri Light" panose="020F0302020204030204" pitchFamily="34" charset="0"/>
                <a:ea typeface="Calibri" panose="020F0502020204030204" pitchFamily="34" charset="0"/>
                <a:cs typeface="CIDFont+F1"/>
              </a:rPr>
              <a:t>Coinvolte tutte le regioni, 83 province e 336 Comuni, n</a:t>
            </a:r>
            <a:r>
              <a:rPr lang="it-IT" i="1" dirty="0" smtClean="0">
                <a:effectLst/>
                <a:latin typeface="Calibri Light" panose="020F0302020204030204" pitchFamily="34" charset="0"/>
                <a:ea typeface="Calibri" panose="020F0502020204030204" pitchFamily="34" charset="0"/>
                <a:cs typeface="CIDFont+F2"/>
              </a:rPr>
              <a:t>el 2019 Avviso Pubblico ha censito </a:t>
            </a:r>
            <a:r>
              <a:rPr lang="it-IT" i="1" dirty="0" smtClean="0">
                <a:effectLst/>
                <a:latin typeface="Calibri Light" panose="020F0302020204030204" pitchFamily="34" charset="0"/>
                <a:ea typeface="Calibri" panose="020F0502020204030204" pitchFamily="34" charset="0"/>
                <a:cs typeface="CIDFont+F1"/>
              </a:rPr>
              <a:t>559 atti intimidatori</a:t>
            </a:r>
            <a:r>
              <a:rPr lang="it-IT" i="1" dirty="0" smtClean="0">
                <a:effectLst/>
                <a:latin typeface="Calibri Light" panose="020F0302020204030204" pitchFamily="34" charset="0"/>
                <a:ea typeface="Calibri" panose="020F0502020204030204" pitchFamily="34" charset="0"/>
                <a:cs typeface="CIDFont+F2"/>
              </a:rPr>
              <a:t>, di minaccia e violenza nei confronti degli amministratori locali, </a:t>
            </a:r>
            <a:r>
              <a:rPr lang="it-IT" i="1" dirty="0" smtClean="0">
                <a:effectLst/>
                <a:latin typeface="Calibri Light" panose="020F0302020204030204" pitchFamily="34" charset="0"/>
                <a:ea typeface="Calibri" panose="020F0502020204030204" pitchFamily="34" charset="0"/>
                <a:cs typeface="CIDFont+F1"/>
              </a:rPr>
              <a:t>una ogni 15 ore</a:t>
            </a:r>
            <a:r>
              <a:rPr lang="it-IT" i="1" dirty="0" smtClean="0">
                <a:effectLst/>
                <a:latin typeface="Calibri Light" panose="020F0302020204030204" pitchFamily="34" charset="0"/>
                <a:ea typeface="Calibri" panose="020F0502020204030204" pitchFamily="34" charset="0"/>
                <a:cs typeface="CIDFont+F2"/>
              </a:rPr>
              <a:t>. Sono state </a:t>
            </a:r>
            <a:r>
              <a:rPr lang="it-IT" i="1" dirty="0" smtClean="0">
                <a:effectLst/>
                <a:latin typeface="Calibri Light" panose="020F0302020204030204" pitchFamily="34" charset="0"/>
                <a:ea typeface="Calibri" panose="020F0502020204030204" pitchFamily="34" charset="0"/>
                <a:cs typeface="CIDFont+F1"/>
              </a:rPr>
              <a:t>83 le Province coinvolte </a:t>
            </a:r>
            <a:r>
              <a:rPr lang="it-IT" i="1" dirty="0" smtClean="0">
                <a:effectLst/>
                <a:latin typeface="Calibri Light" panose="020F0302020204030204" pitchFamily="34" charset="0"/>
                <a:ea typeface="Calibri" panose="020F0502020204030204" pitchFamily="34" charset="0"/>
                <a:cs typeface="CIDFont+F2"/>
              </a:rPr>
              <a:t>– oltre il 75% del territorio nazionale - </a:t>
            </a:r>
            <a:r>
              <a:rPr lang="it-IT" i="1" dirty="0" smtClean="0">
                <a:effectLst/>
                <a:latin typeface="Calibri Light" panose="020F0302020204030204" pitchFamily="34" charset="0"/>
                <a:ea typeface="Calibri" panose="020F0502020204030204" pitchFamily="34" charset="0"/>
                <a:cs typeface="CIDFont+F1"/>
              </a:rPr>
              <a:t>e 336 i Comuni colpiti</a:t>
            </a:r>
            <a:r>
              <a:rPr lang="it-IT" i="1" dirty="0" smtClean="0">
                <a:effectLst/>
                <a:latin typeface="Calibri Light" panose="020F0302020204030204" pitchFamily="34" charset="0"/>
                <a:ea typeface="Calibri" panose="020F0502020204030204" pitchFamily="34" charset="0"/>
                <a:cs typeface="CIDFont+F2"/>
              </a:rPr>
              <a:t>, il dato più alto mai registrato. Per la seconda volta nella storia di questo Rapporto sono stati censiti atti intimidatori </a:t>
            </a:r>
            <a:r>
              <a:rPr lang="it-IT" i="1" dirty="0" smtClean="0">
                <a:effectLst/>
                <a:latin typeface="Calibri Light" panose="020F0302020204030204" pitchFamily="34" charset="0"/>
                <a:ea typeface="Calibri" panose="020F0502020204030204" pitchFamily="34" charset="0"/>
                <a:cs typeface="CIDFont+F1"/>
              </a:rPr>
              <a:t>in tutte le regioni d’Italia</a:t>
            </a:r>
            <a:r>
              <a:rPr lang="it-IT" i="1" dirty="0" smtClean="0">
                <a:effectLst/>
                <a:latin typeface="Calibri Light" panose="020F0302020204030204" pitchFamily="34" charset="0"/>
                <a:ea typeface="Calibri" panose="020F0502020204030204" pitchFamily="34" charset="0"/>
                <a:cs typeface="CIDFont+F2"/>
              </a:rPr>
              <a:t>.</a:t>
            </a:r>
          </a:p>
          <a:p>
            <a:r>
              <a:rPr lang="it-IT" i="1" dirty="0" smtClean="0"/>
              <a:t>L’identikit </a:t>
            </a:r>
            <a:r>
              <a:rPr lang="it-IT" i="1" dirty="0"/>
              <a:t>dell’Amministratore sotto tiro</a:t>
            </a:r>
            <a:endParaRPr lang="it-IT" dirty="0"/>
          </a:p>
          <a:p>
            <a:pPr algn="just"/>
            <a:r>
              <a:rPr lang="it-IT" i="1" dirty="0"/>
              <a:t>E’ un Sindaco, di un Comune superiore ai 20mila abitanti di un territorio a</a:t>
            </a:r>
            <a:endParaRPr lang="it-IT" dirty="0"/>
          </a:p>
          <a:p>
            <a:r>
              <a:rPr lang="it-IT" i="1" dirty="0"/>
              <a:t>tradizionale presenza mafiosa, che viene aggredito fisicamente o a cui viene bruciata l’auto parcheggiata nei pressi dell’abitazione. Esistono, tuttavia, delle differenze tra quanto accade nel Centro-Nord e nel Sud Italia relativamente alle minacce e intimidazioni perpetrate ai danni di amministratori, dirigenti e funzionari pubblici. Il 61% del totale dei casi censiti (342) si è registrato nel Mezzogiorno, in particolare il 42.6% dei casi nel Sud (percentuale stabile rispetto al 2018) e il 18.6% nelle Isole (in calo). Il restante 39% del totale (217 casi censiti) si è verificato nel Centro-Nord, dove si riscontra un aumento del 5.5% dell’incidenza sui casi nazionali rispetto al 2018.</a:t>
            </a:r>
            <a:endParaRPr lang="it-IT" dirty="0"/>
          </a:p>
          <a:p>
            <a:r>
              <a:rPr lang="it-IT" i="1" dirty="0"/>
              <a:t>Da segnalare anche un deciso incremento dei casi complessivi nelle regioni del Nord (da 102 a 147), mentre si registra un calo nei territori del Centro (70 casi).</a:t>
            </a:r>
            <a:endParaRPr lang="it-IT" dirty="0"/>
          </a:p>
          <a:p>
            <a:pPr algn="ctr">
              <a:lnSpc>
                <a:spcPct val="107000"/>
              </a:lnSpc>
              <a:spcAft>
                <a:spcPts val="0"/>
              </a:spcAft>
            </a:pPr>
            <a:endParaRPr lang="it-IT" i="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6" name="Gruppo 5"/>
          <p:cNvGrpSpPr/>
          <p:nvPr/>
        </p:nvGrpSpPr>
        <p:grpSpPr>
          <a:xfrm>
            <a:off x="230038" y="6259981"/>
            <a:ext cx="11691670" cy="584200"/>
            <a:chOff x="151412" y="6110677"/>
            <a:chExt cx="11683069" cy="584200"/>
          </a:xfrm>
        </p:grpSpPr>
        <p:pic>
          <p:nvPicPr>
            <p:cNvPr id="8" name="Immagine 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4280617" y="6371712"/>
              <a:ext cx="7553864" cy="323165"/>
            </a:xfrm>
            <a:prstGeom prst="rect">
              <a:avLst/>
            </a:prstGeom>
          </p:spPr>
          <p:txBody>
            <a:bodyPr wrap="square">
              <a:spAutoFit/>
            </a:bodyPr>
            <a:lstStyle/>
            <a:p>
              <a:pPr algn="ctr"/>
              <a:r>
                <a:rPr lang="it-IT" sz="1500" dirty="0"/>
                <a:t>Osservatorio Permanente sulla Legalità – Anno 2019 – 16/12/2020</a:t>
              </a:r>
            </a:p>
          </p:txBody>
        </p:sp>
      </p:grpSp>
    </p:spTree>
    <p:extLst>
      <p:ext uri="{BB962C8B-B14F-4D97-AF65-F5344CB8AC3E}">
        <p14:creationId xmlns:p14="http://schemas.microsoft.com/office/powerpoint/2010/main" val="2798250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fontScale="40000" lnSpcReduction="20000"/>
          </a:bodyPr>
          <a:lstStyle/>
          <a:p>
            <a:r>
              <a:rPr lang="it-IT" sz="7000" u="sng" dirty="0" smtClean="0"/>
              <a:t>Dalla Consulta Territoriale Legalità della Provincia di Mantova</a:t>
            </a:r>
          </a:p>
          <a:p>
            <a:pPr algn="just">
              <a:lnSpc>
                <a:spcPct val="120000"/>
              </a:lnSpc>
            </a:pPr>
            <a:r>
              <a:rPr lang="it-IT" sz="4000" dirty="0"/>
              <a:t>E’ assodato che anche Mantova è diventata terreno fertile per le attività malavitose ed in particolare per l’ingombrante presenza della ‘ndrangheta. Questa presenza è stata acclarata da ultimo in modo inequivocabile dalle sentenze del processo Pesci. Ormai è così evidente che non si può più parlare di semplici infiltrazioni, ma di sostanziale radicamento se non, per certi settori economici, di vera e propria colonizzazione. </a:t>
            </a:r>
          </a:p>
          <a:p>
            <a:pPr algn="just">
              <a:lnSpc>
                <a:spcPct val="120000"/>
              </a:lnSpc>
            </a:pPr>
            <a:r>
              <a:rPr lang="it-IT" sz="4000" dirty="0"/>
              <a:t>I settori imprenditoriali più compromessi sembrano essere edilizia/costruzioni, logistica e agricoltura (con possibile presenza di fenomeni di caporalato). L’affermazione trova riscontro dal comprovato aumento dei </a:t>
            </a:r>
            <a:r>
              <a:rPr lang="it-IT" sz="4000" dirty="0" smtClean="0"/>
              <a:t>cosiddetti </a:t>
            </a:r>
            <a:r>
              <a:rPr lang="it-IT" sz="4000" dirty="0"/>
              <a:t>reati spia (incendi, estorsioni, minacce, usura). </a:t>
            </a:r>
          </a:p>
          <a:p>
            <a:pPr algn="just">
              <a:lnSpc>
                <a:spcPct val="120000"/>
              </a:lnSpc>
            </a:pPr>
            <a:r>
              <a:rPr lang="it-IT" sz="4000" dirty="0"/>
              <a:t>Il business delle organizzazioni criminali si estende sicuramente ad altri settori (gioco d’azzardo, gestione rifiuti) anche se al momento non si dispone di “prove provate” che ne documentino, non tanto l’esistenza certa, ma la dimensione. </a:t>
            </a:r>
          </a:p>
          <a:p>
            <a:pPr algn="just">
              <a:lnSpc>
                <a:spcPct val="120000"/>
              </a:lnSpc>
            </a:pPr>
            <a:r>
              <a:rPr lang="it-IT" sz="4000" dirty="0"/>
              <a:t>Sembra esserci una certa “permeabilità” della società mantovana nel suo complesso. In particolar modo si devono ritenere non sufficientemente resistenti alcune aree dell’amministrazione pubblica e dei mondi delle imprese e delle </a:t>
            </a:r>
            <a:r>
              <a:rPr lang="it-IT" sz="4000" dirty="0" smtClean="0"/>
              <a:t>professioni </a:t>
            </a:r>
            <a:r>
              <a:rPr lang="it-IT" sz="4000" dirty="0"/>
              <a:t>poco </a:t>
            </a:r>
            <a:r>
              <a:rPr lang="it-IT" sz="4000" dirty="0" smtClean="0"/>
              <a:t>interessate a </a:t>
            </a:r>
            <a:r>
              <a:rPr lang="it-IT" sz="4000" dirty="0"/>
              <a:t>capire e poco </a:t>
            </a:r>
            <a:r>
              <a:rPr lang="it-IT" sz="4000" dirty="0" smtClean="0"/>
              <a:t>reattive, incapaci di </a:t>
            </a:r>
            <a:r>
              <a:rPr lang="it-IT" sz="4000" dirty="0"/>
              <a:t>mettere in campo efficaci correttivi.</a:t>
            </a:r>
          </a:p>
          <a:p>
            <a:pPr algn="just">
              <a:lnSpc>
                <a:spcPct val="120000"/>
              </a:lnSpc>
            </a:pPr>
            <a:r>
              <a:rPr lang="it-IT" sz="4000" dirty="0" smtClean="0"/>
              <a:t>E</a:t>
            </a:r>
            <a:r>
              <a:rPr lang="it-IT" sz="4000" dirty="0"/>
              <a:t>’ nostra fondata opinione che si possa parlare di una serie di concause, costituite da impreparazione, sottovalutazione del rischio e sopravvalutazione delle proprie capacità di controllo, ma anche e sicuramente predisposizione all’agire illegale spinti dall’opportunità apparente di facili guadagni. </a:t>
            </a:r>
          </a:p>
          <a:p>
            <a:pPr>
              <a:lnSpc>
                <a:spcPct val="120000"/>
              </a:lnSpc>
            </a:pPr>
            <a:r>
              <a:rPr lang="it-IT" sz="4500" dirty="0" smtClean="0">
                <a:solidFill>
                  <a:schemeClr val="accent2">
                    <a:lumMod val="75000"/>
                  </a:schemeClr>
                </a:solidFill>
              </a:rPr>
              <a:t>Ma </a:t>
            </a:r>
            <a:r>
              <a:rPr lang="it-IT" sz="4500" dirty="0">
                <a:solidFill>
                  <a:schemeClr val="accent2">
                    <a:lumMod val="75000"/>
                  </a:schemeClr>
                </a:solidFill>
              </a:rPr>
              <a:t>combattere mafie, corruzione, illegalità diffusa è un impegno comune continuo, che deve moltiplicarsi proprio in presenza di risultati scarsi. Necessita pertanto un rinnovato sussulto che liberi nuove energie, che chiami a raccolta, al fianco di magistratura e forze dell’ordine, le forze migliori della nostra società: cittadini che credano davvero nei valori etici della Costituzione, giovani che riscoprano ritrovato amore per la politica “buona”, classi dirigenti capaci di lungimiranza e </a:t>
            </a:r>
            <a:r>
              <a:rPr lang="it-IT" sz="4500" dirty="0" smtClean="0">
                <a:solidFill>
                  <a:schemeClr val="accent2">
                    <a:lumMod val="75000"/>
                  </a:schemeClr>
                </a:solidFill>
              </a:rPr>
              <a:t>competenza</a:t>
            </a:r>
            <a:endParaRPr lang="it-IT" sz="4500" dirty="0"/>
          </a:p>
        </p:txBody>
      </p:sp>
      <p:grpSp>
        <p:nvGrpSpPr>
          <p:cNvPr id="4" name="Gruppo 3"/>
          <p:cNvGrpSpPr/>
          <p:nvPr/>
        </p:nvGrpSpPr>
        <p:grpSpPr>
          <a:xfrm>
            <a:off x="281794" y="6203587"/>
            <a:ext cx="11727162" cy="584200"/>
            <a:chOff x="151412" y="6110677"/>
            <a:chExt cx="11718535" cy="584200"/>
          </a:xfrm>
        </p:grpSpPr>
        <p:pic>
          <p:nvPicPr>
            <p:cNvPr id="5" name="Immagin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4316083" y="6229699"/>
              <a:ext cx="7553864" cy="323165"/>
            </a:xfrm>
            <a:prstGeom prst="rect">
              <a:avLst/>
            </a:prstGeom>
          </p:spPr>
          <p:txBody>
            <a:bodyPr wrap="square">
              <a:spAutoFit/>
            </a:bodyPr>
            <a:lstStyle/>
            <a:p>
              <a:r>
                <a:rPr lang="it-IT" sz="1500" dirty="0"/>
                <a:t>Osservatorio Permanente sulla Legalità – Anno 2019 – 16/12/2020</a:t>
              </a:r>
            </a:p>
          </p:txBody>
        </p:sp>
      </p:grpSp>
    </p:spTree>
    <p:extLst>
      <p:ext uri="{BB962C8B-B14F-4D97-AF65-F5344CB8AC3E}">
        <p14:creationId xmlns:p14="http://schemas.microsoft.com/office/powerpoint/2010/main" val="1383555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a:bodyPr>
          <a:lstStyle/>
          <a:p>
            <a:r>
              <a:rPr lang="it-IT" sz="3000" u="sng" dirty="0" smtClean="0"/>
              <a:t>Dalla camera di Commercio di Mantova</a:t>
            </a:r>
          </a:p>
          <a:p>
            <a:pPr algn="just"/>
            <a:endParaRPr lang="it-IT" sz="1900" dirty="0" smtClean="0"/>
          </a:p>
          <a:p>
            <a:pPr algn="just"/>
            <a:r>
              <a:rPr lang="it-IT" sz="1900" dirty="0" smtClean="0"/>
              <a:t>La </a:t>
            </a:r>
            <a:r>
              <a:rPr lang="it-IT" sz="1900" dirty="0"/>
              <a:t>Camera di Commercio di Mantova presidia il tema della </a:t>
            </a:r>
            <a:r>
              <a:rPr lang="it-IT" sz="1900" b="1" dirty="0"/>
              <a:t>Legalità</a:t>
            </a:r>
            <a:r>
              <a:rPr lang="it-IT" sz="1900" dirty="0"/>
              <a:t> principalmente attraverso i servizi di Regolazione del Mercato e del Registro delle imprese, con diversi servizi di</a:t>
            </a:r>
            <a:r>
              <a:rPr lang="it-IT" sz="1900" b="1" dirty="0"/>
              <a:t> Regolazione del mercato</a:t>
            </a:r>
            <a:r>
              <a:rPr lang="it-IT" sz="1900" dirty="0"/>
              <a:t>, attivo nella tutela del consumatore con azioni informative e ispettive contro la contraffazione dei prodotti e risponde con lo sportello Riemergo ad eventuali segnalazioni di usura e estorsioni.</a:t>
            </a:r>
          </a:p>
          <a:p>
            <a:pPr algn="just"/>
            <a:r>
              <a:rPr lang="it-IT" sz="1900" dirty="0"/>
              <a:t> </a:t>
            </a:r>
          </a:p>
          <a:p>
            <a:pPr algn="just"/>
            <a:r>
              <a:rPr lang="it-IT" sz="1900" dirty="0" smtClean="0"/>
              <a:t>È istituito </a:t>
            </a:r>
            <a:r>
              <a:rPr lang="it-IT" sz="1900" dirty="0"/>
              <a:t>anche il </a:t>
            </a:r>
            <a:r>
              <a:rPr lang="it-IT" sz="1900" b="1" dirty="0"/>
              <a:t>rating di legalità</a:t>
            </a:r>
            <a:r>
              <a:rPr lang="it-IT" sz="1900" dirty="0"/>
              <a:t>, un indicatore in merito al rispetto di elevati standard di legalità da parte delle imprese che ne abbiano fatto richiesta e che soddisfano cumulativamente diversi requisiti predefiniti. Il Registro delle imprese intercetta le imprese che hanno ottenuto dall'Autorità Garante della Concorrenza e del Mercato (AGCM) il </a:t>
            </a:r>
            <a:r>
              <a:rPr lang="it-IT" sz="1900" b="1" dirty="0"/>
              <a:t>Rating di Legalità</a:t>
            </a:r>
            <a:r>
              <a:rPr lang="it-IT" sz="1900" dirty="0"/>
              <a:t> riportando detto Rating nelle rispettive </a:t>
            </a:r>
            <a:r>
              <a:rPr lang="it-IT" sz="1900" b="1" dirty="0"/>
              <a:t>Visure camerali</a:t>
            </a:r>
            <a:r>
              <a:rPr lang="it-IT" sz="1900" dirty="0"/>
              <a:t>, il riconoscimento è finalizzato ad attestare un comportamento commerciale etico</a:t>
            </a:r>
            <a:r>
              <a:rPr lang="it-IT" sz="1900" dirty="0" smtClean="0"/>
              <a:t>.</a:t>
            </a:r>
          </a:p>
          <a:p>
            <a:pPr algn="just"/>
            <a:endParaRPr lang="it-IT" sz="1900" dirty="0"/>
          </a:p>
          <a:p>
            <a:pPr algn="just"/>
            <a:r>
              <a:rPr lang="it-IT" sz="1900" dirty="0"/>
              <a:t>Le </a:t>
            </a:r>
            <a:r>
              <a:rPr lang="it-IT" sz="1900" b="1" dirty="0"/>
              <a:t>imprese </a:t>
            </a:r>
            <a:r>
              <a:rPr lang="it-IT" sz="1900" dirty="0"/>
              <a:t>ad oggi iscritte al Registro delle imprese con il "</a:t>
            </a:r>
            <a:r>
              <a:rPr lang="it-IT" sz="1900" b="1" dirty="0"/>
              <a:t>rating legalità</a:t>
            </a:r>
            <a:r>
              <a:rPr lang="it-IT" sz="1900" dirty="0"/>
              <a:t>" presente in visura risultano essere </a:t>
            </a:r>
            <a:r>
              <a:rPr lang="it-IT" sz="1900" b="1" dirty="0"/>
              <a:t>n. 77</a:t>
            </a:r>
            <a:r>
              <a:rPr lang="it-IT" sz="1900" dirty="0"/>
              <a:t>. Si tratta di numeri limitati pur tuttavia in aumento rispetto al dato 2018 (46) a dimostrazione di un utilizzo di questo strumento da parte delle imprese. </a:t>
            </a:r>
          </a:p>
          <a:p>
            <a:endParaRPr lang="it-IT" sz="2800" u="sng" dirty="0" smtClean="0"/>
          </a:p>
        </p:txBody>
      </p:sp>
      <p:grpSp>
        <p:nvGrpSpPr>
          <p:cNvPr id="5" name="Gruppo 4"/>
          <p:cNvGrpSpPr/>
          <p:nvPr/>
        </p:nvGrpSpPr>
        <p:grpSpPr>
          <a:xfrm>
            <a:off x="281794" y="6160457"/>
            <a:ext cx="11727162" cy="584200"/>
            <a:chOff x="151412" y="6110677"/>
            <a:chExt cx="11718535" cy="584200"/>
          </a:xfrm>
        </p:grpSpPr>
        <p:pic>
          <p:nvPicPr>
            <p:cNvPr id="6" name="Immagin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4316083" y="6229699"/>
              <a:ext cx="7553864" cy="323165"/>
            </a:xfrm>
            <a:prstGeom prst="rect">
              <a:avLst/>
            </a:prstGeom>
          </p:spPr>
          <p:txBody>
            <a:bodyPr wrap="square">
              <a:spAutoFit/>
            </a:bodyPr>
            <a:lstStyle/>
            <a:p>
              <a:pPr algn="ctr"/>
              <a:r>
                <a:rPr lang="it-IT" sz="1500" dirty="0"/>
                <a:t>Osservatorio Permanente sulla Legalità – Anno 2019 – 16/12/2020</a:t>
              </a:r>
            </a:p>
          </p:txBody>
        </p:sp>
      </p:grpSp>
    </p:spTree>
    <p:extLst>
      <p:ext uri="{BB962C8B-B14F-4D97-AF65-F5344CB8AC3E}">
        <p14:creationId xmlns:p14="http://schemas.microsoft.com/office/powerpoint/2010/main" val="1131460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a:bodyPr>
          <a:lstStyle/>
          <a:p>
            <a:r>
              <a:rPr lang="it-IT" sz="3000" b="1" u="sng" dirty="0"/>
              <a:t>Conclusioni </a:t>
            </a:r>
            <a:endParaRPr lang="it-IT" sz="3000" dirty="0"/>
          </a:p>
          <a:p>
            <a:r>
              <a:rPr lang="it-IT" sz="3600" dirty="0"/>
              <a:t> </a:t>
            </a:r>
          </a:p>
          <a:p>
            <a:pPr algn="just">
              <a:lnSpc>
                <a:spcPct val="100000"/>
              </a:lnSpc>
            </a:pPr>
            <a:r>
              <a:rPr lang="it-IT" sz="1900" dirty="0"/>
              <a:t>Il tessuto mantovano non è esente da fenomeni di presenza della criminalità organizzata. Non semplicemente infiltrazioni mafiose, ma purtroppo, come sempre più accade anche a livello nazionale operano in modo strutturale.</a:t>
            </a:r>
          </a:p>
          <a:p>
            <a:pPr algn="just">
              <a:lnSpc>
                <a:spcPct val="100000"/>
              </a:lnSpc>
            </a:pPr>
            <a:r>
              <a:rPr lang="it-IT" sz="1900" dirty="0" smtClean="0"/>
              <a:t>È confermato </a:t>
            </a:r>
            <a:r>
              <a:rPr lang="it-IT" sz="1900" dirty="0"/>
              <a:t>a livello nazionale </a:t>
            </a:r>
            <a:r>
              <a:rPr lang="it-IT" sz="1900" dirty="0" smtClean="0"/>
              <a:t>come tra gli obiettivi della </a:t>
            </a:r>
            <a:r>
              <a:rPr lang="it-IT" sz="1900" dirty="0"/>
              <a:t>criminalità </a:t>
            </a:r>
            <a:r>
              <a:rPr lang="it-IT" sz="1900" dirty="0" smtClean="0"/>
              <a:t>vi sia quello di operare </a:t>
            </a:r>
            <a:r>
              <a:rPr lang="it-IT" sz="1900" dirty="0"/>
              <a:t>all’interno dei sistemi per la manipolazione degli appalti </a:t>
            </a:r>
            <a:r>
              <a:rPr lang="it-IT" sz="1900" dirty="0" smtClean="0"/>
              <a:t>con utilizzo </a:t>
            </a:r>
            <a:r>
              <a:rPr lang="it-IT" sz="1900" dirty="0"/>
              <a:t>del metodo estorsivo, che ha fortemente caratterizzato anche la città nel </a:t>
            </a:r>
            <a:r>
              <a:rPr lang="it-IT" sz="1900" dirty="0" smtClean="0"/>
              <a:t>2019</a:t>
            </a:r>
            <a:r>
              <a:rPr lang="it-IT" sz="1900" dirty="0"/>
              <a:t> </a:t>
            </a:r>
            <a:r>
              <a:rPr lang="it-IT" sz="1900" dirty="0" smtClean="0"/>
              <a:t>(Prefettura).</a:t>
            </a:r>
          </a:p>
          <a:p>
            <a:pPr algn="just">
              <a:lnSpc>
                <a:spcPct val="100000"/>
              </a:lnSpc>
            </a:pPr>
            <a:r>
              <a:rPr lang="it-IT" sz="1900" b="1" dirty="0" smtClean="0"/>
              <a:t> </a:t>
            </a:r>
            <a:r>
              <a:rPr lang="it-IT" sz="1900" dirty="0" smtClean="0"/>
              <a:t>Pertanto </a:t>
            </a:r>
            <a:r>
              <a:rPr lang="it-IT" sz="1900" dirty="0"/>
              <a:t>è molto importante l’attività dei diversi organismi e associazioni di diffusione dell’informazione e di comunicazione per contrastare ogni performance negative, accanto all’importante attività svolta da tutte le forze dell’ordine che quotidianamente operano per far crescere concretamente la legalità e rafforzare i sistemi di monitoraggio e controllo per prevenire il radicarsi di fenomeni mafiosi.</a:t>
            </a:r>
          </a:p>
          <a:p>
            <a:pPr algn="just">
              <a:lnSpc>
                <a:spcPct val="100000"/>
              </a:lnSpc>
            </a:pPr>
            <a:r>
              <a:rPr lang="it-IT" sz="1900" dirty="0"/>
              <a:t>L’Osservatorio, continuerà l’attività di promozione della legalità con una attenzione forte sia alla formazione degli operatori della pubblica Amministrazione, peraltro già intrapresa nel 2019, che alla crescita di sistemi economici sani per sostenere l’agire di chi opera correttamente, al di fuori degli schemi della criminalità</a:t>
            </a:r>
            <a:r>
              <a:rPr lang="it-IT" sz="1900" dirty="0" smtClean="0"/>
              <a:t>.</a:t>
            </a:r>
          </a:p>
          <a:p>
            <a:endParaRPr lang="it-IT" sz="2600" dirty="0"/>
          </a:p>
          <a:p>
            <a:endParaRPr lang="it-IT" sz="2600" dirty="0" smtClean="0"/>
          </a:p>
          <a:p>
            <a:endParaRPr lang="it-IT" sz="2600" dirty="0"/>
          </a:p>
          <a:p>
            <a:endParaRPr lang="it-IT" sz="2600" dirty="0" smtClean="0"/>
          </a:p>
          <a:p>
            <a:endParaRPr lang="it-IT" sz="2600" dirty="0"/>
          </a:p>
        </p:txBody>
      </p:sp>
      <p:grpSp>
        <p:nvGrpSpPr>
          <p:cNvPr id="5" name="Gruppo 4"/>
          <p:cNvGrpSpPr/>
          <p:nvPr/>
        </p:nvGrpSpPr>
        <p:grpSpPr>
          <a:xfrm>
            <a:off x="281794" y="6160457"/>
            <a:ext cx="11727162" cy="584200"/>
            <a:chOff x="151412" y="6110677"/>
            <a:chExt cx="11718535" cy="584200"/>
          </a:xfrm>
        </p:grpSpPr>
        <p:pic>
          <p:nvPicPr>
            <p:cNvPr id="6" name="Immagin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4316083" y="6229699"/>
              <a:ext cx="7553864" cy="323165"/>
            </a:xfrm>
            <a:prstGeom prst="rect">
              <a:avLst/>
            </a:prstGeom>
          </p:spPr>
          <p:txBody>
            <a:bodyPr wrap="square">
              <a:spAutoFit/>
            </a:bodyPr>
            <a:lstStyle/>
            <a:p>
              <a:pPr algn="ctr"/>
              <a:r>
                <a:rPr lang="it-IT" sz="1500" dirty="0"/>
                <a:t>Osservatorio Permanente sulla Legalità – Anno 2019 – 16/12/2020</a:t>
              </a:r>
            </a:p>
          </p:txBody>
        </p:sp>
      </p:grpSp>
    </p:spTree>
    <p:extLst>
      <p:ext uri="{BB962C8B-B14F-4D97-AF65-F5344CB8AC3E}">
        <p14:creationId xmlns:p14="http://schemas.microsoft.com/office/powerpoint/2010/main" val="33444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fontScale="62500" lnSpcReduction="20000"/>
          </a:bodyPr>
          <a:lstStyle/>
          <a:p>
            <a:r>
              <a:rPr lang="it-IT" sz="4500" u="sng" dirty="0" smtClean="0"/>
              <a:t>Note COVID da Relazione UIF e DIA </a:t>
            </a:r>
          </a:p>
          <a:p>
            <a:pPr algn="just">
              <a:lnSpc>
                <a:spcPct val="120000"/>
              </a:lnSpc>
            </a:pPr>
            <a:r>
              <a:rPr lang="it-IT" sz="2600" b="1" dirty="0"/>
              <a:t>Si profila </a:t>
            </a:r>
            <a:r>
              <a:rPr lang="it-IT" sz="2600" b="1" dirty="0" smtClean="0"/>
              <a:t>un </a:t>
            </a:r>
            <a:r>
              <a:rPr lang="it-IT" sz="2600" b="1" dirty="0"/>
              <a:t>doppio </a:t>
            </a:r>
            <a:r>
              <a:rPr lang="it-IT" sz="2600" b="1" dirty="0" smtClean="0"/>
              <a:t>scenario. Un </a:t>
            </a:r>
            <a:r>
              <a:rPr lang="it-IT" sz="2600" b="1" dirty="0"/>
              <a:t>primo di breve periodo</a:t>
            </a:r>
            <a:r>
              <a:rPr lang="it-IT" sz="2600" dirty="0"/>
              <a:t>, in cui le organizzazioni mafiose tenderanno a </a:t>
            </a:r>
            <a:r>
              <a:rPr lang="it-IT" sz="2600" b="1" dirty="0"/>
              <a:t>consolidare </a:t>
            </a:r>
            <a:r>
              <a:rPr lang="it-IT" sz="2600" dirty="0"/>
              <a:t>sul territorio, </a:t>
            </a:r>
            <a:r>
              <a:rPr lang="it-IT" sz="2600" dirty="0" smtClean="0"/>
              <a:t>specie nelle </a:t>
            </a:r>
            <a:r>
              <a:rPr lang="it-IT" sz="2600" dirty="0"/>
              <a:t>aree del Sud, </a:t>
            </a:r>
            <a:r>
              <a:rPr lang="it-IT" sz="2600" b="1" dirty="0"/>
              <a:t>il proprio consenso sociale</a:t>
            </a:r>
            <a:r>
              <a:rPr lang="it-IT" sz="2600" dirty="0"/>
              <a:t>, attraverso forme di assistenzialismo da capitalizzare nelle </a:t>
            </a:r>
            <a:r>
              <a:rPr lang="it-IT" sz="2600" dirty="0" smtClean="0"/>
              <a:t>future competizioni </a:t>
            </a:r>
            <a:r>
              <a:rPr lang="it-IT" sz="2600" dirty="0"/>
              <a:t>elettorali. Un supporto che passerà anche attraverso l’elargizione di prestiti di denaro a </a:t>
            </a:r>
            <a:r>
              <a:rPr lang="it-IT" sz="2600" dirty="0" smtClean="0"/>
              <a:t>titolari di </a:t>
            </a:r>
            <a:r>
              <a:rPr lang="it-IT" sz="2600" dirty="0"/>
              <a:t>attività commerciali di piccole-medie dimensioni, ossia a quel reticolo sociale e commerciale su cui si </a:t>
            </a:r>
            <a:r>
              <a:rPr lang="it-IT" sz="2600" dirty="0" smtClean="0"/>
              <a:t>regge l’economia </a:t>
            </a:r>
            <a:r>
              <a:rPr lang="it-IT" sz="2600" dirty="0"/>
              <a:t>di molti centri urbani, con la prospettiva di fagocitare le imprese più deboli, facendole </a:t>
            </a:r>
            <a:r>
              <a:rPr lang="it-IT" sz="2600" dirty="0" smtClean="0"/>
              <a:t>diventare strumento </a:t>
            </a:r>
            <a:r>
              <a:rPr lang="it-IT" sz="2600" dirty="0"/>
              <a:t>per riciclare e reimpiegare capitali </a:t>
            </a:r>
            <a:r>
              <a:rPr lang="it-IT" sz="2600" dirty="0" smtClean="0"/>
              <a:t>illeciti. </a:t>
            </a:r>
            <a:r>
              <a:rPr lang="it-IT" sz="2600" b="1" dirty="0" smtClean="0"/>
              <a:t>Un </a:t>
            </a:r>
            <a:r>
              <a:rPr lang="it-IT" sz="2600" b="1" dirty="0"/>
              <a:t>secondo scenario</a:t>
            </a:r>
            <a:r>
              <a:rPr lang="it-IT" sz="2600" dirty="0"/>
              <a:t>, questa volta di </a:t>
            </a:r>
            <a:r>
              <a:rPr lang="it-IT" sz="2600" b="1" dirty="0"/>
              <a:t>medio-lungo periodo</a:t>
            </a:r>
            <a:r>
              <a:rPr lang="it-IT" sz="2600" dirty="0"/>
              <a:t>, in cui le mafie – specie la ‘</a:t>
            </a:r>
            <a:r>
              <a:rPr lang="it-IT" sz="2600" i="1" dirty="0"/>
              <a:t>ndrangheta </a:t>
            </a:r>
            <a:r>
              <a:rPr lang="it-IT" sz="2600" dirty="0"/>
              <a:t>– </a:t>
            </a:r>
            <a:r>
              <a:rPr lang="it-IT" sz="2600" dirty="0" smtClean="0"/>
              <a:t>vorranno ancor </a:t>
            </a:r>
            <a:r>
              <a:rPr lang="it-IT" sz="2600" dirty="0"/>
              <a:t>più stressare il loro ruolo di </a:t>
            </a:r>
            <a:r>
              <a:rPr lang="it-IT" sz="2600" i="1" dirty="0"/>
              <a:t>player</a:t>
            </a:r>
            <a:r>
              <a:rPr lang="it-IT" sz="2600" dirty="0"/>
              <a:t>, affidabili ed efficaci anche su scala globale. L’economia </a:t>
            </a:r>
            <a:r>
              <a:rPr lang="it-IT" sz="2600" dirty="0" smtClean="0"/>
              <a:t>internazionale avrà </a:t>
            </a:r>
            <a:r>
              <a:rPr lang="it-IT" sz="2600" dirty="0"/>
              <a:t>bisogno di liquidità ed in questo le </a:t>
            </a:r>
            <a:r>
              <a:rPr lang="it-IT" sz="2600" i="1" dirty="0"/>
              <a:t>cosche </a:t>
            </a:r>
            <a:r>
              <a:rPr lang="it-IT" sz="2600" dirty="0"/>
              <a:t>andranno a confrontarsi con i mercati, bisognosi di </a:t>
            </a:r>
            <a:r>
              <a:rPr lang="it-IT" sz="2600" dirty="0" smtClean="0"/>
              <a:t>consistenti  iniezioni </a:t>
            </a:r>
            <a:r>
              <a:rPr lang="it-IT" sz="2600" dirty="0"/>
              <a:t>finanziarie.</a:t>
            </a:r>
            <a:endParaRPr lang="it-IT" sz="2600" u="sng" dirty="0" smtClean="0"/>
          </a:p>
          <a:p>
            <a:pPr algn="just">
              <a:lnSpc>
                <a:spcPct val="120000"/>
              </a:lnSpc>
            </a:pPr>
            <a:r>
              <a:rPr lang="it-IT" sz="2600" dirty="0" smtClean="0"/>
              <a:t>Rischi a cui si incorre:</a:t>
            </a:r>
          </a:p>
          <a:p>
            <a:pPr marL="457200" indent="-457200" algn="just">
              <a:lnSpc>
                <a:spcPct val="120000"/>
              </a:lnSpc>
              <a:spcBef>
                <a:spcPts val="600"/>
              </a:spcBef>
              <a:buFont typeface="Arial" panose="020B0604020202020204" pitchFamily="34" charset="0"/>
              <a:buChar char="•"/>
            </a:pPr>
            <a:r>
              <a:rPr lang="it-IT" sz="2600" dirty="0" smtClean="0"/>
              <a:t>rischio di infiltrazioni </a:t>
            </a:r>
            <a:r>
              <a:rPr lang="it-IT" sz="2600" dirty="0"/>
              <a:t>criminali che possono </a:t>
            </a:r>
            <a:r>
              <a:rPr lang="it-IT" sz="2600" dirty="0" smtClean="0"/>
              <a:t>influire sul </a:t>
            </a:r>
            <a:r>
              <a:rPr lang="it-IT" sz="2600" dirty="0"/>
              <a:t>normale funzionamento dei mercati e della </a:t>
            </a:r>
            <a:r>
              <a:rPr lang="it-IT" sz="2600" dirty="0" smtClean="0"/>
              <a:t>concorrenza;</a:t>
            </a:r>
          </a:p>
          <a:p>
            <a:pPr marL="457200" indent="-457200" algn="just">
              <a:lnSpc>
                <a:spcPct val="120000"/>
              </a:lnSpc>
              <a:spcBef>
                <a:spcPts val="600"/>
              </a:spcBef>
              <a:buFont typeface="Arial" panose="020B0604020202020204" pitchFamily="34" charset="0"/>
              <a:buChar char="•"/>
            </a:pPr>
            <a:r>
              <a:rPr lang="it-IT" sz="2600" dirty="0"/>
              <a:t>r</a:t>
            </a:r>
            <a:r>
              <a:rPr lang="it-IT" sz="2600" dirty="0" smtClean="0"/>
              <a:t>ischio di usura che potrebbe coinvolgere sia aziende che privati;</a:t>
            </a:r>
          </a:p>
          <a:p>
            <a:pPr marL="457200" indent="-457200" algn="just">
              <a:lnSpc>
                <a:spcPct val="120000"/>
              </a:lnSpc>
              <a:spcBef>
                <a:spcPts val="600"/>
              </a:spcBef>
              <a:buFont typeface="Arial" panose="020B0604020202020204" pitchFamily="34" charset="0"/>
              <a:buChar char="•"/>
            </a:pPr>
            <a:r>
              <a:rPr lang="it-IT" sz="2600" dirty="0"/>
              <a:t>c</a:t>
            </a:r>
            <a:r>
              <a:rPr lang="it-IT" sz="2600" dirty="0" smtClean="0"/>
              <a:t>orruzione di funzionari pubblici per acquisizione illecita di sussidi pubblici;</a:t>
            </a:r>
          </a:p>
          <a:p>
            <a:pPr marL="457200" indent="-457200" algn="just">
              <a:lnSpc>
                <a:spcPct val="120000"/>
              </a:lnSpc>
              <a:spcBef>
                <a:spcPts val="600"/>
              </a:spcBef>
              <a:buFont typeface="Arial" panose="020B0604020202020204" pitchFamily="34" charset="0"/>
              <a:buChar char="•"/>
            </a:pPr>
            <a:r>
              <a:rPr lang="it-IT" sz="2600" dirty="0" smtClean="0"/>
              <a:t>frodi e corruzione </a:t>
            </a:r>
            <a:r>
              <a:rPr lang="it-IT" sz="2600" dirty="0"/>
              <a:t>nell’acquisizione di forniture legate </a:t>
            </a:r>
            <a:r>
              <a:rPr lang="it-IT" sz="2600" dirty="0" smtClean="0"/>
              <a:t>all’emergenza nel comparto sanitario: truffe </a:t>
            </a:r>
            <a:r>
              <a:rPr lang="it-IT" sz="2600" dirty="0"/>
              <a:t>al </a:t>
            </a:r>
            <a:r>
              <a:rPr lang="it-IT" sz="2600" dirty="0" smtClean="0"/>
              <a:t>settore privato</a:t>
            </a:r>
            <a:r>
              <a:rPr lang="it-IT" sz="2600" dirty="0"/>
              <a:t>, attuate principalmente online e rappresentate da due principali casistiche. </a:t>
            </a:r>
            <a:r>
              <a:rPr lang="it-IT" sz="2600" dirty="0" smtClean="0"/>
              <a:t>La prima </a:t>
            </a:r>
            <a:r>
              <a:rPr lang="it-IT" sz="2600" dirty="0"/>
              <a:t>sfrutta l’elevata domanda di materiale sanitario offrendo ai privati prodotti </a:t>
            </a:r>
            <a:r>
              <a:rPr lang="it-IT" sz="2600" dirty="0" smtClean="0"/>
              <a:t>contraffatti o </a:t>
            </a:r>
            <a:r>
              <a:rPr lang="it-IT" sz="2600" dirty="0"/>
              <a:t>inesistenti. La seconda sollecita donazioni per interventi di beneficenza o </a:t>
            </a:r>
            <a:r>
              <a:rPr lang="it-IT" sz="2600" dirty="0" smtClean="0"/>
              <a:t>sostegno durante </a:t>
            </a:r>
            <a:r>
              <a:rPr lang="it-IT" sz="2600" dirty="0"/>
              <a:t>e dopo la crisi sanitaria, che si rivelano mai destinate ai fini </a:t>
            </a:r>
            <a:r>
              <a:rPr lang="it-IT" sz="2600" dirty="0" smtClean="0"/>
              <a:t>dichiarati. </a:t>
            </a:r>
          </a:p>
          <a:p>
            <a:pPr marL="457200" indent="-457200" algn="just">
              <a:lnSpc>
                <a:spcPct val="120000"/>
              </a:lnSpc>
              <a:spcBef>
                <a:spcPts val="600"/>
              </a:spcBef>
              <a:buFont typeface="Arial" panose="020B0604020202020204" pitchFamily="34" charset="0"/>
              <a:buChar char="•"/>
            </a:pPr>
            <a:r>
              <a:rPr lang="it-IT" sz="2600" dirty="0" smtClean="0"/>
              <a:t>rischi </a:t>
            </a:r>
            <a:r>
              <a:rPr lang="it-IT" sz="2600" dirty="0"/>
              <a:t>dell’utilizzo di internet per svolgere attività illegali o </a:t>
            </a:r>
            <a:r>
              <a:rPr lang="it-IT" sz="2600" dirty="0" smtClean="0"/>
              <a:t>di riciclaggio </a:t>
            </a:r>
            <a:r>
              <a:rPr lang="it-IT" sz="2600" dirty="0"/>
              <a:t>dei proventi criminosi. È prevedibile un crescente sfruttamento del dark </a:t>
            </a:r>
            <a:r>
              <a:rPr lang="it-IT" sz="2600" dirty="0" smtClean="0"/>
              <a:t>web, dei </a:t>
            </a:r>
            <a:r>
              <a:rPr lang="it-IT" sz="2600" dirty="0"/>
              <a:t>social media e in generale di piattaforme </a:t>
            </a:r>
            <a:r>
              <a:rPr lang="it-IT" sz="2600" i="1" dirty="0"/>
              <a:t>marketplaces</a:t>
            </a:r>
            <a:r>
              <a:rPr lang="it-IT" sz="2600" i="1" dirty="0"/>
              <a:t> </a:t>
            </a:r>
            <a:r>
              <a:rPr lang="it-IT" sz="2600" dirty="0"/>
              <a:t>online per vendere prodotti </a:t>
            </a:r>
            <a:r>
              <a:rPr lang="it-IT" sz="2600" dirty="0" smtClean="0"/>
              <a:t>illegali o </a:t>
            </a:r>
            <a:r>
              <a:rPr lang="it-IT" sz="2600" dirty="0"/>
              <a:t>porre in essere truffe a danno di privati. È anche prevedibile lo spostamento di </a:t>
            </a:r>
            <a:r>
              <a:rPr lang="it-IT" sz="2600" dirty="0" smtClean="0"/>
              <a:t>operazioni finanziarie </a:t>
            </a:r>
            <a:r>
              <a:rPr lang="it-IT" sz="2600" dirty="0"/>
              <a:t>e di trasferimenti di fondi dagli sportelli degli intermediari alle </a:t>
            </a:r>
            <a:r>
              <a:rPr lang="it-IT" sz="2600" dirty="0" smtClean="0"/>
              <a:t>piattaforme online</a:t>
            </a:r>
            <a:r>
              <a:rPr lang="it-IT" sz="2600" dirty="0"/>
              <a:t>, che presentano maggiori difficoltà di monitoraggio.</a:t>
            </a:r>
            <a:endParaRPr lang="it-IT" sz="2600" dirty="0" smtClean="0"/>
          </a:p>
        </p:txBody>
      </p:sp>
      <p:grpSp>
        <p:nvGrpSpPr>
          <p:cNvPr id="5" name="Gruppo 4"/>
          <p:cNvGrpSpPr/>
          <p:nvPr/>
        </p:nvGrpSpPr>
        <p:grpSpPr>
          <a:xfrm>
            <a:off x="281794" y="6160457"/>
            <a:ext cx="11727162" cy="584200"/>
            <a:chOff x="151412" y="6110677"/>
            <a:chExt cx="11718535" cy="584200"/>
          </a:xfrm>
        </p:grpSpPr>
        <p:pic>
          <p:nvPicPr>
            <p:cNvPr id="6" name="Immagin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4316083" y="6229699"/>
              <a:ext cx="7553864" cy="323165"/>
            </a:xfrm>
            <a:prstGeom prst="rect">
              <a:avLst/>
            </a:prstGeom>
          </p:spPr>
          <p:txBody>
            <a:bodyPr wrap="square">
              <a:spAutoFit/>
            </a:bodyPr>
            <a:lstStyle/>
            <a:p>
              <a:pPr algn="ctr"/>
              <a:r>
                <a:rPr lang="it-IT" sz="1500" dirty="0"/>
                <a:t>Osservatorio Permanente sulla Legalità – Anno 2019 – 16/12/2020</a:t>
              </a:r>
            </a:p>
          </p:txBody>
        </p:sp>
      </p:grpSp>
    </p:spTree>
    <p:extLst>
      <p:ext uri="{BB962C8B-B14F-4D97-AF65-F5344CB8AC3E}">
        <p14:creationId xmlns:p14="http://schemas.microsoft.com/office/powerpoint/2010/main" val="3871770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a:bodyPr>
          <a:lstStyle/>
          <a:p>
            <a:r>
              <a:rPr lang="it-IT" sz="2600" u="sng" dirty="0"/>
              <a:t>Estratto da relazione del Ministero dell’interni al Parlamento su DIA – Anno 2019 (1/3)</a:t>
            </a:r>
          </a:p>
          <a:p>
            <a:pPr algn="just"/>
            <a:endParaRPr lang="it-IT" sz="1800" dirty="0" smtClean="0"/>
          </a:p>
          <a:p>
            <a:pPr algn="just"/>
            <a:r>
              <a:rPr lang="it-IT" sz="1800" dirty="0" smtClean="0"/>
              <a:t>Lombardia </a:t>
            </a:r>
            <a:r>
              <a:rPr lang="it-IT" sz="1800" dirty="0"/>
              <a:t>è caratterizzata da un </a:t>
            </a:r>
            <a:r>
              <a:rPr lang="it-IT" sz="1800" b="1" dirty="0"/>
              <a:t>florido tessuto produttivo</a:t>
            </a:r>
            <a:r>
              <a:rPr lang="it-IT" sz="1800" dirty="0"/>
              <a:t>, ove convivono un gran numero di attività economiche, piccole e medio-grandi. Con il primato nazionale di 10 milioni di abitanti, la regione attrae anche consistenti flussi di stranieri. Favorita dalla sua estensione, dalla collocazione geografica e dalla presenza di importanti scali aerei e vie di comunicazione, la Lombardia rappresenta uno tra i principali snodi del vecchio continente per i maggiori traffici illeciti transnazionali. Inevitabilmente, in considerazione delle peculiarità appena enunciate, la regione esercita un forte richiamo per le organizzazioni criminali nazionali e straniere, all’occorrenza alleate tra loro. </a:t>
            </a:r>
            <a:endParaRPr lang="it-IT" sz="1800" dirty="0" smtClean="0"/>
          </a:p>
          <a:p>
            <a:pPr algn="just"/>
            <a:endParaRPr lang="it-IT" sz="1800" dirty="0" smtClean="0"/>
          </a:p>
          <a:p>
            <a:pPr algn="just"/>
            <a:r>
              <a:rPr lang="it-IT" sz="1800" dirty="0" smtClean="0"/>
              <a:t>È </a:t>
            </a:r>
            <a:r>
              <a:rPr lang="it-IT" sz="1800" dirty="0"/>
              <a:t>in questo contesto che una sempre più pervasiva criminalità organizzata è stata capace di integrarsi nell’economia legale, </a:t>
            </a:r>
            <a:r>
              <a:rPr lang="it-IT" sz="1800" dirty="0" smtClean="0"/>
              <a:t>inquinando </a:t>
            </a:r>
            <a:r>
              <a:rPr lang="it-IT" sz="1800" dirty="0"/>
              <a:t>il sistema economico, facendo anche leva su professionisti compiacenti e sulla corruzione per infiltrare la Pubblica Amministrazione. Nel tempo, la sottovalutazione del fenomeno, anche da parte dei media, ha sicuramente contribuito a una maggiore diffusione dell’illegalità in taluni ambiti produttivi e dei servizi del territorio lombardo.</a:t>
            </a:r>
          </a:p>
          <a:p>
            <a:pPr algn="just"/>
            <a:endParaRPr lang="it-IT" sz="1800" dirty="0" smtClean="0"/>
          </a:p>
          <a:p>
            <a:pPr algn="just"/>
            <a:r>
              <a:rPr lang="it-IT" sz="1800" dirty="0" smtClean="0"/>
              <a:t>Il quadro di analisi che ne scaturisce evidenzia un elevata infiltrazione mafiosa nel tessuto imprenditoriale, nel settore degli appalti pubblici e nel rilascio delle autorizzazioni, licenze e concessioni pubbliche. Tra i settori interessati figurano la ristorazione, le costruzioni, i rifiuti, la guardiania, il trasporto di merci, le autodemolizioni e il commercio di auto. Questi sono solo alcuni dei settori interessati, nel corso del 2019, dai provvedimenti interdittivi antimafia assunti dalle Prefetture lombarde, la maggior parte dei quali riferibili a contesti di ‘ndrangheta. </a:t>
            </a:r>
            <a:endParaRPr lang="it-IT" sz="1800" dirty="0"/>
          </a:p>
          <a:p>
            <a:endParaRPr lang="it-IT" sz="1800" dirty="0" smtClean="0"/>
          </a:p>
        </p:txBody>
      </p:sp>
      <p:grpSp>
        <p:nvGrpSpPr>
          <p:cNvPr id="6" name="Gruppo 5"/>
          <p:cNvGrpSpPr/>
          <p:nvPr/>
        </p:nvGrpSpPr>
        <p:grpSpPr>
          <a:xfrm>
            <a:off x="230038" y="6160457"/>
            <a:ext cx="11727162" cy="584200"/>
            <a:chOff x="151412" y="6110677"/>
            <a:chExt cx="11718535" cy="584200"/>
          </a:xfrm>
        </p:grpSpPr>
        <p:pic>
          <p:nvPicPr>
            <p:cNvPr id="7" name="Immagin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4316083" y="6229699"/>
              <a:ext cx="7553864" cy="323165"/>
            </a:xfrm>
            <a:prstGeom prst="rect">
              <a:avLst/>
            </a:prstGeom>
          </p:spPr>
          <p:txBody>
            <a:bodyPr wrap="square">
              <a:spAutoFit/>
            </a:bodyPr>
            <a:lstStyle/>
            <a:p>
              <a:pPr algn="ctr"/>
              <a:r>
                <a:rPr lang="it-IT" sz="1500" dirty="0"/>
                <a:t>Osservatorio Permanente sulla Legalità – Anno 2019 – 16/12/2020</a:t>
              </a:r>
            </a:p>
          </p:txBody>
        </p:sp>
      </p:grpSp>
    </p:spTree>
    <p:extLst>
      <p:ext uri="{BB962C8B-B14F-4D97-AF65-F5344CB8AC3E}">
        <p14:creationId xmlns:p14="http://schemas.microsoft.com/office/powerpoint/2010/main" val="425835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42433"/>
            <a:ext cx="11743426" cy="6266581"/>
          </a:xfrm>
        </p:spPr>
        <p:txBody>
          <a:bodyPr>
            <a:normAutofit lnSpcReduction="10000"/>
          </a:bodyPr>
          <a:lstStyle/>
          <a:p>
            <a:r>
              <a:rPr lang="it-IT" sz="2600" u="sng" dirty="0"/>
              <a:t>Estratto da relazione del Ministero dell’interni al Parlamento su DIA– Anno 2019 (2/3)</a:t>
            </a:r>
          </a:p>
          <a:p>
            <a:pPr algn="just"/>
            <a:r>
              <a:rPr lang="it-IT" sz="1800" dirty="0" smtClean="0"/>
              <a:t>Osservando anche i dati relativi ai beni sequestrati e confiscati nella regione la Lombardia si attesta in una posizione rilevante nella classifica nazionale. Questa si colloca, infatti, al quarto posto per numero di immobili confiscati, con 3036 unità, dopo la Sicilia (12.552), la Campania (4.982) e la Calabria (4.744), mentre è al quinto posto per numero di aziende (358), dopo Sicilia (1.305), Campania (797), Calabria (493) e Lazio (524). </a:t>
            </a:r>
          </a:p>
          <a:p>
            <a:pPr algn="just"/>
            <a:endParaRPr lang="it-IT" sz="1800" dirty="0" smtClean="0"/>
          </a:p>
          <a:p>
            <a:pPr algn="just"/>
            <a:r>
              <a:rPr lang="it-IT" sz="1800" dirty="0" smtClean="0"/>
              <a:t>La ripartizione del dato disaggregato  fornisce </a:t>
            </a:r>
            <a:r>
              <a:rPr lang="it-IT" sz="1800" dirty="0"/>
              <a:t>u</a:t>
            </a:r>
            <a:r>
              <a:rPr lang="it-IT" sz="1800" dirty="0" smtClean="0"/>
              <a:t>na </a:t>
            </a:r>
            <a:r>
              <a:rPr lang="it-IT" sz="1800" dirty="0" smtClean="0"/>
              <a:t>graduatoria nelle singole province lombarde che vede Mantova penultima.</a:t>
            </a:r>
          </a:p>
          <a:p>
            <a:endParaRPr lang="it-IT" sz="1800" dirty="0" smtClean="0"/>
          </a:p>
          <a:p>
            <a:pPr algn="just"/>
            <a:r>
              <a:rPr lang="it-IT" sz="1800" dirty="0" smtClean="0"/>
              <a:t>Si evidenzia inoltre come «Il favoreggiamento dell’immigrazione clandestina, il traffico di esseri umani nonché il traffico e lo spaccio di stupefacenti - svolto anche in sinergia con altri gruppi criminali, sia stranieri che italiani - sono i settori nei quali si confermano gli interessi illeciti anche dei </a:t>
            </a:r>
            <a:r>
              <a:rPr lang="it-IT" sz="1800" b="1" dirty="0" smtClean="0"/>
              <a:t>sodalizi</a:t>
            </a:r>
            <a:r>
              <a:rPr lang="it-IT" sz="1800" dirty="0" smtClean="0"/>
              <a:t> provenienti del Continente africano tra cui quelli marocchini e tunisino risultano tra i più attivi» testimoniato anche dai numerosi arresti tra Milano, </a:t>
            </a:r>
            <a:r>
              <a:rPr lang="it-IT" sz="1800" dirty="0" smtClean="0"/>
              <a:t>Monza Brianza, </a:t>
            </a:r>
            <a:r>
              <a:rPr lang="it-IT" sz="1800" dirty="0" smtClean="0"/>
              <a:t>Brescia e Mantova.</a:t>
            </a:r>
          </a:p>
          <a:p>
            <a:endParaRPr lang="it-IT" sz="1800" i="1" dirty="0"/>
          </a:p>
          <a:p>
            <a:r>
              <a:rPr lang="it-IT" sz="1800" u="sng" dirty="0" smtClean="0"/>
              <a:t>Dai grafici proposti da DIA</a:t>
            </a:r>
          </a:p>
          <a:p>
            <a:r>
              <a:rPr lang="it-IT" sz="1800" dirty="0" smtClean="0"/>
              <a:t>Rimane alto il numero di soggetti segnalati per reati riconducibili a criminalità organizzate: </a:t>
            </a:r>
          </a:p>
          <a:p>
            <a:r>
              <a:rPr lang="it-IT" sz="1800" dirty="0" smtClean="0"/>
              <a:t>riciclaggio, estorsione, omicidi dolosi</a:t>
            </a:r>
          </a:p>
          <a:p>
            <a:r>
              <a:rPr lang="it-IT" sz="1800" dirty="0" smtClean="0"/>
              <a:t>Esplose le segnalazioni inerenti ad Associazioni di tipo Mafioso; </a:t>
            </a:r>
          </a:p>
          <a:p>
            <a:r>
              <a:rPr lang="it-IT" sz="1800" dirty="0" smtClean="0"/>
              <a:t>In aumento le segnalazioni su </a:t>
            </a:r>
            <a:r>
              <a:rPr lang="it-IT" sz="1800" dirty="0" smtClean="0"/>
              <a:t>altre</a:t>
            </a:r>
            <a:r>
              <a:rPr lang="it-IT" sz="1800" dirty="0" smtClean="0"/>
              <a:t> </a:t>
            </a:r>
            <a:r>
              <a:rPr lang="it-IT" sz="1800" dirty="0" smtClean="0"/>
              <a:t>attività metodo mafioso.</a:t>
            </a:r>
          </a:p>
          <a:p>
            <a:endParaRPr lang="it-IT" sz="1800" i="1" dirty="0" smtClean="0"/>
          </a:p>
        </p:txBody>
      </p:sp>
      <p:grpSp>
        <p:nvGrpSpPr>
          <p:cNvPr id="5" name="Gruppo 4"/>
          <p:cNvGrpSpPr/>
          <p:nvPr/>
        </p:nvGrpSpPr>
        <p:grpSpPr>
          <a:xfrm>
            <a:off x="230038" y="6160457"/>
            <a:ext cx="11727162" cy="584200"/>
            <a:chOff x="151412" y="6110677"/>
            <a:chExt cx="11718535" cy="584200"/>
          </a:xfrm>
        </p:grpSpPr>
        <p:pic>
          <p:nvPicPr>
            <p:cNvPr id="6" name="Immagin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4316083" y="6229699"/>
              <a:ext cx="7553864" cy="323165"/>
            </a:xfrm>
            <a:prstGeom prst="rect">
              <a:avLst/>
            </a:prstGeom>
          </p:spPr>
          <p:txBody>
            <a:bodyPr wrap="square">
              <a:spAutoFit/>
            </a:bodyPr>
            <a:lstStyle/>
            <a:p>
              <a:r>
                <a:rPr lang="it-IT" sz="1500" dirty="0"/>
                <a:t>Osservatorio Permanente sulla Legalità – Anno 2019 – 16/12/2020</a:t>
              </a:r>
            </a:p>
          </p:txBody>
        </p:sp>
      </p:grpSp>
    </p:spTree>
    <p:extLst>
      <p:ext uri="{BB962C8B-B14F-4D97-AF65-F5344CB8AC3E}">
        <p14:creationId xmlns:p14="http://schemas.microsoft.com/office/powerpoint/2010/main" val="618865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fontScale="62500" lnSpcReduction="20000"/>
          </a:bodyPr>
          <a:lstStyle/>
          <a:p>
            <a:r>
              <a:rPr lang="it-IT" sz="3700" u="sng" dirty="0"/>
              <a:t>Estratto da relazione del Ministero dell’interni al Parlamento su DIA– Anno 2019 (3/3)</a:t>
            </a:r>
          </a:p>
          <a:p>
            <a:pPr marL="360000" indent="-342900" algn="just">
              <a:lnSpc>
                <a:spcPct val="120000"/>
              </a:lnSpc>
              <a:spcBef>
                <a:spcPts val="600"/>
              </a:spcBef>
              <a:buFont typeface="Arial" panose="020B0604020202020204" pitchFamily="34" charset="0"/>
              <a:buChar char="•"/>
            </a:pPr>
            <a:r>
              <a:rPr lang="it-IT" sz="2600" dirty="0" smtClean="0"/>
              <a:t>A Marzo, con sentenza di condanna della corte di appello di Bologna </a:t>
            </a:r>
            <a:r>
              <a:rPr lang="it-IT" sz="2600" dirty="0" smtClean="0">
                <a:sym typeface="Wingdings" panose="05000000000000000000" pitchFamily="2" charset="2"/>
              </a:rPr>
              <a:t>nell’ambito dell’operazione</a:t>
            </a:r>
            <a:r>
              <a:rPr lang="it-IT" sz="2600" dirty="0" smtClean="0"/>
              <a:t> «</a:t>
            </a:r>
            <a:r>
              <a:rPr lang="it-IT" sz="2600" b="1" dirty="0" smtClean="0"/>
              <a:t>Aemilia</a:t>
            </a:r>
            <a:r>
              <a:rPr lang="it-IT" sz="2600" dirty="0" smtClean="0"/>
              <a:t>» con confisca di 253 immobili tra industriali commerciali e abitazioni civili per un valore di 40 mln di € </a:t>
            </a:r>
            <a:r>
              <a:rPr lang="it-IT" sz="2600" dirty="0" smtClean="0">
                <a:solidFill>
                  <a:schemeClr val="accent2">
                    <a:lumMod val="75000"/>
                  </a:schemeClr>
                </a:solidFill>
              </a:rPr>
              <a:t>(12 immobili tra viadana e Goito)</a:t>
            </a:r>
          </a:p>
          <a:p>
            <a:pPr marL="360000" indent="-342900" algn="just">
              <a:lnSpc>
                <a:spcPct val="120000"/>
              </a:lnSpc>
              <a:spcBef>
                <a:spcPts val="600"/>
              </a:spcBef>
              <a:buFont typeface="Arial" panose="020B0604020202020204" pitchFamily="34" charset="0"/>
              <a:buChar char="•"/>
            </a:pPr>
            <a:r>
              <a:rPr lang="it-IT" sz="2600" dirty="0" smtClean="0"/>
              <a:t>A maggio cattura a </a:t>
            </a:r>
            <a:r>
              <a:rPr lang="it-IT" sz="2600" dirty="0" smtClean="0">
                <a:solidFill>
                  <a:schemeClr val="accent2">
                    <a:lumMod val="75000"/>
                  </a:schemeClr>
                </a:solidFill>
              </a:rPr>
              <a:t>Suzzara</a:t>
            </a:r>
            <a:r>
              <a:rPr lang="it-IT" sz="2600" dirty="0" smtClean="0"/>
              <a:t> del Boss della cosca </a:t>
            </a:r>
            <a:r>
              <a:rPr lang="it-IT" sz="2600" b="1" dirty="0" smtClean="0"/>
              <a:t>Mannolo</a:t>
            </a:r>
            <a:r>
              <a:rPr lang="it-IT" sz="2600" dirty="0" smtClean="0"/>
              <a:t>, legato a </a:t>
            </a:r>
            <a:r>
              <a:rPr lang="it-IT" sz="2600" b="1" dirty="0" smtClean="0"/>
              <a:t>GRANDE ARACRI,</a:t>
            </a:r>
            <a:r>
              <a:rPr lang="it-IT" sz="2600" dirty="0" smtClean="0"/>
              <a:t> nell’ambito operazione «</a:t>
            </a:r>
            <a:r>
              <a:rPr lang="it-IT" sz="2600" b="1" dirty="0" smtClean="0"/>
              <a:t>Malapianta</a:t>
            </a:r>
            <a:r>
              <a:rPr lang="it-IT" sz="2600" dirty="0" smtClean="0"/>
              <a:t>» </a:t>
            </a:r>
            <a:r>
              <a:rPr lang="it-IT" sz="2200" dirty="0" smtClean="0"/>
              <a:t>(LEGATO alle inchieste «Pesci» e «Rimpiazzo»)</a:t>
            </a:r>
          </a:p>
          <a:p>
            <a:pPr marL="360000" indent="-342900" algn="just">
              <a:lnSpc>
                <a:spcPct val="120000"/>
              </a:lnSpc>
              <a:spcBef>
                <a:spcPts val="600"/>
              </a:spcBef>
              <a:buFont typeface="Arial" panose="020B0604020202020204" pitchFamily="34" charset="0"/>
              <a:buChar char="•"/>
            </a:pPr>
            <a:r>
              <a:rPr lang="it-IT" sz="2600" dirty="0" smtClean="0"/>
              <a:t>Nel corso dell’operazione «</a:t>
            </a:r>
            <a:r>
              <a:rPr lang="it-IT" sz="2600" b="1" dirty="0" smtClean="0"/>
              <a:t>Grimilde</a:t>
            </a:r>
            <a:r>
              <a:rPr lang="it-IT" sz="2600" dirty="0" smtClean="0"/>
              <a:t>» della Polizia di Stato (prosecuzione dell’inchiesta «Aemilia»):</a:t>
            </a:r>
          </a:p>
          <a:p>
            <a:pPr marL="360000" lvl="1" indent="-342900" algn="just">
              <a:lnSpc>
                <a:spcPct val="120000"/>
              </a:lnSpc>
              <a:spcBef>
                <a:spcPts val="600"/>
              </a:spcBef>
              <a:buFont typeface="Arial" panose="020B0604020202020204" pitchFamily="34" charset="0"/>
              <a:buChar char="•"/>
            </a:pPr>
            <a:r>
              <a:rPr lang="it-IT" sz="2600" dirty="0" smtClean="0"/>
              <a:t>A maggio viene arrestato un soggetto a </a:t>
            </a:r>
            <a:r>
              <a:rPr lang="it-IT" sz="2600" dirty="0" smtClean="0">
                <a:solidFill>
                  <a:schemeClr val="accent2">
                    <a:lumMod val="75000"/>
                  </a:schemeClr>
                </a:solidFill>
              </a:rPr>
              <a:t>Viadana</a:t>
            </a:r>
            <a:r>
              <a:rPr lang="it-IT" sz="2600" dirty="0" smtClean="0"/>
              <a:t> per reati di tipo mafioso;</a:t>
            </a:r>
          </a:p>
          <a:p>
            <a:pPr marL="360000" lvl="1" indent="-342900" algn="just">
              <a:lnSpc>
                <a:spcPct val="120000"/>
              </a:lnSpc>
              <a:spcBef>
                <a:spcPts val="600"/>
              </a:spcBef>
              <a:buFont typeface="Arial" panose="020B0604020202020204" pitchFamily="34" charset="0"/>
              <a:buChar char="•"/>
            </a:pPr>
            <a:r>
              <a:rPr lang="it-IT" sz="2600" dirty="0" smtClean="0"/>
              <a:t>A giugno avviene un  sequestro di società collegaste alla cosca </a:t>
            </a:r>
            <a:r>
              <a:rPr lang="it-IT" sz="2600" b="1" dirty="0" smtClean="0"/>
              <a:t>GRANDE ARACRI</a:t>
            </a:r>
            <a:r>
              <a:rPr lang="it-IT" sz="2600" dirty="0" smtClean="0"/>
              <a:t> </a:t>
            </a:r>
            <a:r>
              <a:rPr lang="it-IT" sz="2300" dirty="0" smtClean="0"/>
              <a:t>(e di beni</a:t>
            </a:r>
            <a:r>
              <a:rPr lang="it-IT" sz="2300" b="1" dirty="0" smtClean="0"/>
              <a:t> </a:t>
            </a:r>
            <a:r>
              <a:rPr lang="it-IT" sz="2300" dirty="0" smtClean="0"/>
              <a:t>per 2,3 mln € operazione «</a:t>
            </a:r>
            <a:r>
              <a:rPr lang="it-IT" sz="2300" b="1" dirty="0" smtClean="0"/>
              <a:t>Affare Oppido</a:t>
            </a:r>
            <a:r>
              <a:rPr lang="it-IT" sz="2300" dirty="0" smtClean="0"/>
              <a:t>» maxi truffa ai danni del Ministero dell’Economia e delle finanze)</a:t>
            </a:r>
          </a:p>
          <a:p>
            <a:pPr marL="360000" indent="-342900" algn="just">
              <a:lnSpc>
                <a:spcPct val="120000"/>
              </a:lnSpc>
              <a:spcBef>
                <a:spcPts val="600"/>
              </a:spcBef>
              <a:buFont typeface="Arial" panose="020B0604020202020204" pitchFamily="34" charset="0"/>
              <a:buChar char="•"/>
            </a:pPr>
            <a:r>
              <a:rPr lang="it-IT" sz="2600" dirty="0" smtClean="0"/>
              <a:t>A Luglio, operazione «</a:t>
            </a:r>
            <a:r>
              <a:rPr lang="it-IT" sz="2600" b="1" dirty="0" smtClean="0"/>
              <a:t>Prato Waste</a:t>
            </a:r>
            <a:r>
              <a:rPr lang="it-IT" sz="2600" dirty="0" smtClean="0"/>
              <a:t>» ordinanza di custodia cautelare di 4 imprenditori italiani e due cinesi a Prato per smaltimento illegale di rifiuti speciali non pericolosi</a:t>
            </a:r>
            <a:r>
              <a:rPr lang="it-IT" sz="2600" dirty="0" smtClean="0">
                <a:solidFill>
                  <a:schemeClr val="accent2">
                    <a:lumMod val="75000"/>
                  </a:schemeClr>
                </a:solidFill>
              </a:rPr>
              <a:t>(siti di stoccaggio anche nel Mantovano</a:t>
            </a:r>
            <a:r>
              <a:rPr lang="it-IT" sz="2600" dirty="0" smtClean="0"/>
              <a:t>)</a:t>
            </a:r>
          </a:p>
          <a:p>
            <a:pPr marL="360000" indent="-342900" algn="just">
              <a:lnSpc>
                <a:spcPct val="120000"/>
              </a:lnSpc>
              <a:spcBef>
                <a:spcPts val="600"/>
              </a:spcBef>
              <a:buFont typeface="Arial" panose="020B0604020202020204" pitchFamily="34" charset="0"/>
              <a:buChar char="•"/>
            </a:pPr>
            <a:r>
              <a:rPr lang="it-IT" sz="2600" dirty="0" smtClean="0"/>
              <a:t>A novembre ordinanza di custodia cautelare per traffico illecito di rifiuti emessa dal GIP del tribunale di BS; erano stati stivati complessivamente 2300 tonnellate di scarti tessili provenienti dalla zona di Prato (</a:t>
            </a:r>
            <a:r>
              <a:rPr lang="it-IT" sz="2600" dirty="0" smtClean="0">
                <a:solidFill>
                  <a:schemeClr val="accent2">
                    <a:lumMod val="75000"/>
                  </a:schemeClr>
                </a:solidFill>
              </a:rPr>
              <a:t>Casaloldo e Roverbella</a:t>
            </a:r>
            <a:r>
              <a:rPr lang="it-IT" sz="2600" dirty="0" smtClean="0"/>
              <a:t> tra i comuni di MN) </a:t>
            </a:r>
          </a:p>
          <a:p>
            <a:pPr marL="360000" indent="-342900" algn="just">
              <a:lnSpc>
                <a:spcPct val="120000"/>
              </a:lnSpc>
              <a:spcBef>
                <a:spcPts val="600"/>
              </a:spcBef>
              <a:buFont typeface="Arial" panose="020B0604020202020204" pitchFamily="34" charset="0"/>
              <a:buChar char="•"/>
            </a:pPr>
            <a:r>
              <a:rPr lang="it-IT" sz="2600" dirty="0" smtClean="0"/>
              <a:t>A novembre conclusione dell’Operazione «</a:t>
            </a:r>
            <a:r>
              <a:rPr lang="it-IT" sz="2600" b="1" dirty="0" smtClean="0"/>
              <a:t>cerbero</a:t>
            </a:r>
            <a:r>
              <a:rPr lang="it-IT" sz="2600" dirty="0" smtClean="0"/>
              <a:t>» di TO ha portato all’arresto nel </a:t>
            </a:r>
            <a:r>
              <a:rPr lang="it-IT" sz="2600" dirty="0" smtClean="0">
                <a:solidFill>
                  <a:schemeClr val="accent2">
                    <a:lumMod val="75000"/>
                  </a:schemeClr>
                </a:solidFill>
              </a:rPr>
              <a:t>mantovano</a:t>
            </a:r>
            <a:r>
              <a:rPr lang="it-IT" sz="2600" dirty="0" smtClean="0"/>
              <a:t> di numerosi indagati contigui alle famiglie </a:t>
            </a:r>
            <a:r>
              <a:rPr lang="it-IT" sz="2600" b="1" dirty="0" smtClean="0"/>
              <a:t>AGRESTA e ASSISI </a:t>
            </a:r>
            <a:r>
              <a:rPr lang="it-IT" sz="2600" dirty="0" smtClean="0"/>
              <a:t>attive in </a:t>
            </a:r>
            <a:r>
              <a:rPr lang="it-IT" sz="2600" dirty="0" smtClean="0"/>
              <a:t>Piemonte, </a:t>
            </a:r>
            <a:r>
              <a:rPr lang="it-IT" sz="2600" dirty="0" smtClean="0"/>
              <a:t>indiziati per traffico di stupefacenti aggravato da modalità mafiose e ricavi reimpiegati in attività come slot machine e gioco d’azzardo</a:t>
            </a:r>
          </a:p>
          <a:p>
            <a:pPr marL="360000" indent="-342900" algn="just">
              <a:lnSpc>
                <a:spcPct val="120000"/>
              </a:lnSpc>
              <a:spcBef>
                <a:spcPts val="600"/>
              </a:spcBef>
              <a:buFont typeface="Arial" panose="020B0604020202020204" pitchFamily="34" charset="0"/>
              <a:buChar char="•"/>
            </a:pPr>
            <a:r>
              <a:rPr lang="it-IT" sz="2600" dirty="0" smtClean="0"/>
              <a:t>A novembre operazione «</a:t>
            </a:r>
            <a:r>
              <a:rPr lang="it-IT" sz="2600" b="1" dirty="0" smtClean="0"/>
              <a:t>Hope</a:t>
            </a:r>
            <a:r>
              <a:rPr lang="it-IT" sz="2600" dirty="0" smtClean="0"/>
              <a:t>» la DDA BS ha emesso un decreto di fermo nei confronti di 9 soggetti responsabili di concorso in lesioni gravi e porto abusivo di armi con aggravante di modalità mafiose legati alla cosca </a:t>
            </a:r>
            <a:r>
              <a:rPr lang="it-IT" sz="2600" b="1" dirty="0" smtClean="0"/>
              <a:t>BELLOCCO</a:t>
            </a:r>
            <a:r>
              <a:rPr lang="it-IT" sz="2600" dirty="0" smtClean="0"/>
              <a:t> (RC) </a:t>
            </a:r>
            <a:r>
              <a:rPr lang="it-IT" sz="2600" dirty="0" smtClean="0">
                <a:solidFill>
                  <a:schemeClr val="accent2">
                    <a:lumMod val="75000"/>
                  </a:schemeClr>
                </a:solidFill>
              </a:rPr>
              <a:t>(coinvolti cittadini del mantovano)</a:t>
            </a:r>
          </a:p>
          <a:p>
            <a:pPr marL="360000" indent="-342900" algn="just">
              <a:lnSpc>
                <a:spcPct val="120000"/>
              </a:lnSpc>
              <a:spcBef>
                <a:spcPts val="600"/>
              </a:spcBef>
              <a:buFont typeface="Arial" panose="020B0604020202020204" pitchFamily="34" charset="0"/>
              <a:buChar char="•"/>
            </a:pPr>
            <a:r>
              <a:rPr lang="it-IT" sz="2600" dirty="0" smtClean="0"/>
              <a:t>Sett</a:t>
            </a:r>
            <a:r>
              <a:rPr lang="it-IT" sz="2600" dirty="0" smtClean="0"/>
              <a:t>, </a:t>
            </a:r>
            <a:r>
              <a:rPr lang="it-IT" sz="2600" dirty="0" smtClean="0"/>
              <a:t>ott</a:t>
            </a:r>
            <a:r>
              <a:rPr lang="it-IT" sz="2600" dirty="0" smtClean="0"/>
              <a:t> e </a:t>
            </a:r>
            <a:r>
              <a:rPr lang="it-IT" sz="2600" dirty="0" smtClean="0"/>
              <a:t>dic</a:t>
            </a:r>
            <a:r>
              <a:rPr lang="it-IT" sz="2600" dirty="0" smtClean="0"/>
              <a:t>  arresto di 6 cinesi titolari di laboratori tessili e responsabili di sfruttamento di manodopera con sequestro di macchinari e merce.</a:t>
            </a:r>
          </a:p>
          <a:p>
            <a:pPr marL="360000" indent="-342900" algn="just">
              <a:lnSpc>
                <a:spcPct val="120000"/>
              </a:lnSpc>
              <a:spcBef>
                <a:spcPts val="600"/>
              </a:spcBef>
              <a:buFont typeface="Arial" panose="020B0604020202020204" pitchFamily="34" charset="0"/>
              <a:buChar char="•"/>
            </a:pPr>
            <a:r>
              <a:rPr lang="it-IT" sz="2600" dirty="0" smtClean="0"/>
              <a:t>Novembre Polizia di stato di MN ha denunciato i componenti di una organizzazione criminale costituita da cittadini ghanesi dedita allo stoccaggio rifiuti destinati all’esportazione illecita vs il paese di origine.</a:t>
            </a:r>
          </a:p>
        </p:txBody>
      </p:sp>
      <p:sp>
        <p:nvSpPr>
          <p:cNvPr id="7" name="Rettangolo 6"/>
          <p:cNvSpPr/>
          <p:nvPr/>
        </p:nvSpPr>
        <p:spPr>
          <a:xfrm>
            <a:off x="3388484" y="6452557"/>
            <a:ext cx="7559425" cy="323165"/>
          </a:xfrm>
          <a:prstGeom prst="rect">
            <a:avLst/>
          </a:prstGeom>
        </p:spPr>
        <p:txBody>
          <a:bodyPr wrap="square">
            <a:spAutoFit/>
          </a:bodyPr>
          <a:lstStyle/>
          <a:p>
            <a:r>
              <a:rPr lang="it-IT" sz="1500" dirty="0"/>
              <a:t>Osservatorio Permanente sulla Legalità – Anno 2019 – 16/12/2020</a:t>
            </a:r>
          </a:p>
        </p:txBody>
      </p:sp>
    </p:spTree>
    <p:extLst>
      <p:ext uri="{BB962C8B-B14F-4D97-AF65-F5344CB8AC3E}">
        <p14:creationId xmlns:p14="http://schemas.microsoft.com/office/powerpoint/2010/main" val="3098957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a:bodyPr>
          <a:lstStyle/>
          <a:p>
            <a:r>
              <a:rPr lang="it-IT" sz="2800" u="sng" dirty="0" smtClean="0"/>
              <a:t>Rapporto della UIF su Regione Lombardia (1/2)</a:t>
            </a:r>
          </a:p>
          <a:p>
            <a:endParaRPr lang="it-IT" sz="2800" u="sng" dirty="0" smtClean="0"/>
          </a:p>
        </p:txBody>
      </p:sp>
      <p:pic>
        <p:nvPicPr>
          <p:cNvPr id="6" name="Immagine 5"/>
          <p:cNvPicPr/>
          <p:nvPr/>
        </p:nvPicPr>
        <p:blipFill rotWithShape="1">
          <a:blip r:embed="rId2">
            <a:extLst>
              <a:ext uri="{28A0092B-C50C-407E-A947-70E740481C1C}">
                <a14:useLocalDpi xmlns:a14="http://schemas.microsoft.com/office/drawing/2010/main" val="0"/>
              </a:ext>
            </a:extLst>
          </a:blip>
          <a:srcRect t="5171"/>
          <a:stretch/>
        </p:blipFill>
        <p:spPr bwMode="auto">
          <a:xfrm>
            <a:off x="1" y="612176"/>
            <a:ext cx="6159260" cy="5723233"/>
          </a:xfrm>
          <a:prstGeom prst="rect">
            <a:avLst/>
          </a:prstGeom>
          <a:noFill/>
          <a:ln>
            <a:noFill/>
          </a:ln>
        </p:spPr>
      </p:pic>
      <p:sp>
        <p:nvSpPr>
          <p:cNvPr id="4" name="Rettangolo 3"/>
          <p:cNvSpPr/>
          <p:nvPr/>
        </p:nvSpPr>
        <p:spPr>
          <a:xfrm>
            <a:off x="6237515" y="612176"/>
            <a:ext cx="5954485" cy="5723233"/>
          </a:xfrm>
          <a:prstGeom prst="rect">
            <a:avLst/>
          </a:prstGeom>
        </p:spPr>
        <p:txBody>
          <a:bodyPr wrap="square">
            <a:spAutoFit/>
          </a:bodyPr>
          <a:lstStyle/>
          <a:p>
            <a:pPr algn="just">
              <a:lnSpc>
                <a:spcPct val="107000"/>
              </a:lnSpc>
              <a:spcAft>
                <a:spcPts val="0"/>
              </a:spcAft>
            </a:pPr>
            <a:r>
              <a:rPr lang="it-IT" dirty="0" smtClean="0">
                <a:effectLst/>
                <a:ea typeface="Calibri" panose="020F0502020204030204" pitchFamily="34" charset="0"/>
                <a:cs typeface="Garamond" panose="02020404030301010803" pitchFamily="18" charset="0"/>
              </a:rPr>
              <a:t>Si conferma la tendenza crescente  di segnalazioni anche con riferimento agli operatori non finanziari.</a:t>
            </a:r>
          </a:p>
          <a:p>
            <a:pPr>
              <a:lnSpc>
                <a:spcPct val="107000"/>
              </a:lnSpc>
              <a:spcAft>
                <a:spcPts val="0"/>
              </a:spcAft>
            </a:pPr>
            <a:endParaRPr lang="it-IT" dirty="0" smtClean="0">
              <a:effectLst/>
              <a:ea typeface="Calibri" panose="020F0502020204030204" pitchFamily="34" charset="0"/>
              <a:cs typeface="Times New Roman" panose="02020603050405020304" pitchFamily="18" charset="0"/>
            </a:endParaRPr>
          </a:p>
          <a:p>
            <a:pPr algn="just">
              <a:lnSpc>
                <a:spcPct val="107000"/>
              </a:lnSpc>
              <a:spcAft>
                <a:spcPts val="0"/>
              </a:spcAft>
            </a:pPr>
            <a:r>
              <a:rPr lang="it-IT" dirty="0" smtClean="0">
                <a:effectLst/>
                <a:ea typeface="Calibri" panose="020F0502020204030204" pitchFamily="34" charset="0"/>
                <a:cs typeface="Garamond" panose="02020404030301010803" pitchFamily="18" charset="0"/>
              </a:rPr>
              <a:t>L’andamento è sostenuto dall’aumento delle segnalazioni inviate da soggetti che effettuano custodia e trasporto di denaro contante e di titoli o valori (+61,4%) e da quelli che svolgono attività di fabbricazione e commercio di oro e di oggetti preziosi (+24,1%). Per quanto ancora marginale in valore assoluto, anche il contributo degli operatori in valuta virtuale (esclusivamente </a:t>
            </a:r>
            <a:r>
              <a:rPr lang="it-IT" i="1" dirty="0" smtClean="0">
                <a:effectLst/>
                <a:ea typeface="Calibri" panose="020F0502020204030204" pitchFamily="34" charset="0"/>
                <a:cs typeface="Garamond,Italic"/>
              </a:rPr>
              <a:t>exchangers</a:t>
            </a:r>
            <a:r>
              <a:rPr lang="it-IT" dirty="0" smtClean="0">
                <a:effectLst/>
                <a:ea typeface="Calibri" panose="020F0502020204030204" pitchFamily="34" charset="0"/>
                <a:cs typeface="Garamond" panose="02020404030301010803" pitchFamily="18" charset="0"/>
              </a:rPr>
              <a:t>) presenta segnali di incremento (da 2 a 20 unità). P</a:t>
            </a:r>
            <a:r>
              <a:rPr lang="it-IT" dirty="0" smtClean="0">
                <a:ea typeface="Calibri" panose="020F0502020204030204" pitchFamily="34" charset="0"/>
                <a:cs typeface="Times New Roman" panose="02020603050405020304" pitchFamily="18" charset="0"/>
              </a:rPr>
              <a:t>eso </a:t>
            </a:r>
            <a:r>
              <a:rPr lang="it-IT" dirty="0">
                <a:ea typeface="Calibri" panose="020F0502020204030204" pitchFamily="34" charset="0"/>
                <a:cs typeface="Times New Roman" panose="02020603050405020304" pitchFamily="18" charset="0"/>
              </a:rPr>
              <a:t>sempre maggiore assunto dalle segnalazioni che provengono dagli operatori attivi nel settore dei giochi e in quello dei servizi di </a:t>
            </a:r>
            <a:r>
              <a:rPr lang="it-IT" dirty="0" smtClean="0">
                <a:ea typeface="Calibri" panose="020F0502020204030204" pitchFamily="34" charset="0"/>
                <a:cs typeface="Times New Roman" panose="02020603050405020304" pitchFamily="18" charset="0"/>
              </a:rPr>
              <a:t>pagamento (+27,7%).</a:t>
            </a:r>
            <a:endParaRPr lang="it-IT" dirty="0" smtClean="0">
              <a:effectLst/>
              <a:ea typeface="Calibri" panose="020F0502020204030204" pitchFamily="34" charset="0"/>
              <a:cs typeface="Garamond" panose="02020404030301010803" pitchFamily="18" charset="0"/>
            </a:endParaRPr>
          </a:p>
          <a:p>
            <a:pPr>
              <a:lnSpc>
                <a:spcPct val="107000"/>
              </a:lnSpc>
              <a:spcAft>
                <a:spcPts val="0"/>
              </a:spcAft>
            </a:pPr>
            <a:endParaRPr lang="it-IT" dirty="0">
              <a:ea typeface="Calibri" panose="020F0502020204030204" pitchFamily="34" charset="0"/>
              <a:cs typeface="Times New Roman" panose="02020603050405020304" pitchFamily="18" charset="0"/>
            </a:endParaRPr>
          </a:p>
          <a:p>
            <a:pPr algn="just">
              <a:lnSpc>
                <a:spcPct val="107000"/>
              </a:lnSpc>
              <a:spcAft>
                <a:spcPts val="0"/>
              </a:spcAft>
            </a:pPr>
            <a:r>
              <a:rPr lang="it-IT" dirty="0" smtClean="0">
                <a:effectLst/>
                <a:ea typeface="Calibri" panose="020F0502020204030204" pitchFamily="34" charset="0"/>
                <a:cs typeface="Times New Roman" panose="02020603050405020304" pitchFamily="18" charset="0"/>
              </a:rPr>
              <a:t>Rimangono alti in valore assoluto Professionisti legati a «Notai» «Commercialisti» e «Avvocati» </a:t>
            </a:r>
            <a:r>
              <a:rPr lang="it-IT" dirty="0" smtClean="0">
                <a:solidFill>
                  <a:srgbClr val="C00000"/>
                </a:solidFill>
                <a:effectLst/>
                <a:ea typeface="Calibri" panose="020F0502020204030204" pitchFamily="34" charset="0"/>
                <a:cs typeface="Times New Roman" panose="02020603050405020304" pitchFamily="18" charset="0"/>
                <a:sym typeface="Wingdings" panose="05000000000000000000" pitchFamily="2" charset="2"/>
              </a:rPr>
              <a:t> «</a:t>
            </a:r>
            <a:r>
              <a:rPr lang="it-IT" dirty="0" smtClean="0">
                <a:solidFill>
                  <a:srgbClr val="C00000"/>
                </a:solidFill>
              </a:rPr>
              <a:t>Potere </a:t>
            </a:r>
            <a:r>
              <a:rPr lang="it-IT" dirty="0">
                <a:solidFill>
                  <a:srgbClr val="C00000"/>
                </a:solidFill>
              </a:rPr>
              <a:t>di firma. Etica delle professioni e organizzazioni </a:t>
            </a:r>
            <a:r>
              <a:rPr lang="it-IT" dirty="0" smtClean="0">
                <a:solidFill>
                  <a:srgbClr val="C00000"/>
                </a:solidFill>
              </a:rPr>
              <a:t>mafiose» </a:t>
            </a:r>
            <a:r>
              <a:rPr lang="it-IT" dirty="0">
                <a:solidFill>
                  <a:srgbClr val="C00000"/>
                </a:solidFill>
              </a:rPr>
              <a:t>di Nando dalla Chiesa e Federica </a:t>
            </a:r>
            <a:r>
              <a:rPr lang="it-IT" dirty="0" smtClean="0">
                <a:solidFill>
                  <a:srgbClr val="C00000"/>
                </a:solidFill>
              </a:rPr>
              <a:t>Cabras.</a:t>
            </a:r>
            <a:endParaRPr lang="it-IT" dirty="0">
              <a:solidFill>
                <a:srgbClr val="C00000"/>
              </a:solidFill>
              <a:ea typeface="Calibri" panose="020F0502020204030204" pitchFamily="34" charset="0"/>
              <a:cs typeface="Times New Roman" panose="02020603050405020304" pitchFamily="18" charset="0"/>
            </a:endParaRPr>
          </a:p>
        </p:txBody>
      </p:sp>
      <p:grpSp>
        <p:nvGrpSpPr>
          <p:cNvPr id="7" name="Gruppo 6"/>
          <p:cNvGrpSpPr/>
          <p:nvPr/>
        </p:nvGrpSpPr>
        <p:grpSpPr>
          <a:xfrm>
            <a:off x="221412" y="6263969"/>
            <a:ext cx="11727162" cy="584200"/>
            <a:chOff x="151412" y="6110677"/>
            <a:chExt cx="11718535" cy="584200"/>
          </a:xfrm>
        </p:grpSpPr>
        <p:pic>
          <p:nvPicPr>
            <p:cNvPr id="8" name="Immagine 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412" y="6110677"/>
              <a:ext cx="4095750" cy="584200"/>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4316083" y="6229699"/>
              <a:ext cx="7553864" cy="323165"/>
            </a:xfrm>
            <a:prstGeom prst="rect">
              <a:avLst/>
            </a:prstGeom>
          </p:spPr>
          <p:txBody>
            <a:bodyPr wrap="square">
              <a:spAutoFit/>
            </a:bodyPr>
            <a:lstStyle/>
            <a:p>
              <a:pPr algn="ctr"/>
              <a:r>
                <a:rPr lang="it-IT" sz="1500" dirty="0"/>
                <a:t>Osservatorio Permanente sulla Legalità – Anno 2019 – 16/12/2020</a:t>
              </a:r>
            </a:p>
          </p:txBody>
        </p:sp>
      </p:grpSp>
    </p:spTree>
    <p:extLst>
      <p:ext uri="{BB962C8B-B14F-4D97-AF65-F5344CB8AC3E}">
        <p14:creationId xmlns:p14="http://schemas.microsoft.com/office/powerpoint/2010/main" val="4180613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a:bodyPr>
          <a:lstStyle/>
          <a:p>
            <a:r>
              <a:rPr lang="it-IT" sz="2800" u="sng" dirty="0" smtClean="0"/>
              <a:t>Rapporto della UIF su Regione Lombardia (2/2)</a:t>
            </a:r>
          </a:p>
          <a:p>
            <a:endParaRPr lang="it-IT" sz="2800" u="sng" dirty="0" smtClean="0"/>
          </a:p>
        </p:txBody>
      </p:sp>
      <p:sp>
        <p:nvSpPr>
          <p:cNvPr id="5" name="Rettangolo 4"/>
          <p:cNvSpPr/>
          <p:nvPr/>
        </p:nvSpPr>
        <p:spPr>
          <a:xfrm>
            <a:off x="230038" y="794656"/>
            <a:ext cx="11820603" cy="5909310"/>
          </a:xfrm>
          <a:prstGeom prst="rect">
            <a:avLst/>
          </a:prstGeom>
        </p:spPr>
        <p:txBody>
          <a:bodyPr wrap="square">
            <a:spAutoFit/>
          </a:bodyPr>
          <a:lstStyle/>
          <a:p>
            <a:r>
              <a:rPr lang="it-IT" b="0" i="0" u="none" strike="noStrike" baseline="0" dirty="0" smtClean="0"/>
              <a:t>La Lombardia si conferma prima regione di localizzazione dell’operatività sospetta, con un’incidenza del 19,8% sul totale del flusso ricevuto.</a:t>
            </a:r>
          </a:p>
          <a:p>
            <a:endParaRPr lang="it-IT" dirty="0" smtClean="0"/>
          </a:p>
          <a:p>
            <a:pPr algn="just"/>
            <a:r>
              <a:rPr lang="it-IT" dirty="0" smtClean="0"/>
              <a:t>Dalle analisi tese a individuare contesti e operatività riconducibili a criminalità straniere, le segnalazioni di operazioni sospette sono connotate da </a:t>
            </a:r>
            <a:r>
              <a:rPr lang="it-IT" b="1" dirty="0" smtClean="0"/>
              <a:t>marcata granularità dei trasferimenti  e dalla numerosità dei soggetti coinvolti </a:t>
            </a:r>
            <a:r>
              <a:rPr lang="it-IT" dirty="0" smtClean="0"/>
              <a:t> correlato alla tendenza ad operare tramite i </a:t>
            </a:r>
            <a:r>
              <a:rPr lang="it-IT" b="1" dirty="0" smtClean="0"/>
              <a:t>money</a:t>
            </a:r>
            <a:r>
              <a:rPr lang="it-IT" b="1" dirty="0" smtClean="0"/>
              <a:t> transfer </a:t>
            </a:r>
            <a:r>
              <a:rPr lang="it-IT" dirty="0" smtClean="0"/>
              <a:t>e </a:t>
            </a:r>
            <a:r>
              <a:rPr lang="it-IT" b="1" dirty="0" smtClean="0"/>
              <a:t>carte di pagamento prepagate </a:t>
            </a:r>
            <a:r>
              <a:rPr lang="it-IT" dirty="0" smtClean="0"/>
              <a:t>e </a:t>
            </a:r>
            <a:r>
              <a:rPr lang="it-IT" b="1" dirty="0" smtClean="0"/>
              <a:t>valute virtuali </a:t>
            </a:r>
            <a:r>
              <a:rPr lang="it-IT" dirty="0" smtClean="0"/>
              <a:t>(+47% per un tot 732 segnalazioni di cui il 24% in Lombardia). Tra queste le più significative riferite alla criminalità nigeriana con concentrazione delle risorse nel Nord.</a:t>
            </a:r>
          </a:p>
          <a:p>
            <a:endParaRPr lang="it-IT" dirty="0"/>
          </a:p>
          <a:p>
            <a:pPr algn="just"/>
            <a:r>
              <a:rPr lang="it-IT" dirty="0" smtClean="0"/>
              <a:t>Operazioni sospette ricondotte a possibili fenomeni di violazione della normativa fiscale risultano stabili e legate a giri di fondi tra persone fisiche e giuridiche collegate, false fatturazioni, utilizzi </a:t>
            </a:r>
            <a:r>
              <a:rPr lang="it-IT" dirty="0"/>
              <a:t>di rapporti personali per il transito di operatività apparentemente di natura commerciale, prelevamenti di denaro contante da rapporti </a:t>
            </a:r>
            <a:r>
              <a:rPr lang="it-IT" dirty="0" smtClean="0"/>
              <a:t>aziendali.</a:t>
            </a:r>
          </a:p>
          <a:p>
            <a:endParaRPr lang="it-IT" dirty="0"/>
          </a:p>
          <a:p>
            <a:pPr algn="just"/>
            <a:r>
              <a:rPr lang="it-IT" dirty="0"/>
              <a:t>Il rimpatrio in Italia di fondi rivenienti da frodi fiscali continua a essere verosimilmente attuato anche attraverso i prelievi di contante presso ATM italiani utilizzando carte di credito estere. </a:t>
            </a:r>
            <a:r>
              <a:rPr lang="it-IT" dirty="0" smtClean="0"/>
              <a:t>Da </a:t>
            </a:r>
            <a:r>
              <a:rPr lang="it-IT" dirty="0"/>
              <a:t>un’analisi condotta su segnalazioni relative a </a:t>
            </a:r>
            <a:r>
              <a:rPr lang="it-IT" dirty="0" smtClean="0"/>
              <a:t>tali tipologie di prelievi </a:t>
            </a:r>
            <a:r>
              <a:rPr lang="it-IT" dirty="0"/>
              <a:t>nel periodo maggio–settembre 2019, è emerso che le carte emesse da istituiti ungheresi hanno fatto registrare prelevamenti per oltre 46 milioni di euro; seguono la Slovacchia per 2,8 milioni di euro, la Polonia per 1,1 milioni di euro, il Regno Unito per 800 mila euro, la Repubblica Ceca per 500 mila euro e gli USA per 300 mila euro</a:t>
            </a:r>
            <a:r>
              <a:rPr lang="it-IT" dirty="0" smtClean="0"/>
              <a:t>. </a:t>
            </a:r>
            <a:r>
              <a:rPr lang="it-IT" dirty="0"/>
              <a:t>Gli ATM ove sono stati eseguiti i prelevamenti di contante sono ubicati prevalentemente nel Nord con concentrazione di circa il 65% dell’intera operatività in Lombardia e </a:t>
            </a:r>
            <a:r>
              <a:rPr lang="it-IT" dirty="0" smtClean="0"/>
              <a:t>Veneto.</a:t>
            </a:r>
            <a:endParaRPr lang="it-IT" dirty="0"/>
          </a:p>
          <a:p>
            <a:endParaRPr lang="it-IT" dirty="0"/>
          </a:p>
        </p:txBody>
      </p:sp>
      <p:sp>
        <p:nvSpPr>
          <p:cNvPr id="8" name="Rettangolo 7"/>
          <p:cNvSpPr/>
          <p:nvPr/>
        </p:nvSpPr>
        <p:spPr>
          <a:xfrm>
            <a:off x="3241835" y="6452557"/>
            <a:ext cx="7559425" cy="323165"/>
          </a:xfrm>
          <a:prstGeom prst="rect">
            <a:avLst/>
          </a:prstGeom>
        </p:spPr>
        <p:txBody>
          <a:bodyPr wrap="square">
            <a:spAutoFit/>
          </a:bodyPr>
          <a:lstStyle/>
          <a:p>
            <a:r>
              <a:rPr lang="it-IT" sz="1500" dirty="0"/>
              <a:t>Osservatorio Permanente sulla Legalità – Anno 2019 – 16/12/2020</a:t>
            </a:r>
          </a:p>
        </p:txBody>
      </p:sp>
    </p:spTree>
    <p:extLst>
      <p:ext uri="{BB962C8B-B14F-4D97-AF65-F5344CB8AC3E}">
        <p14:creationId xmlns:p14="http://schemas.microsoft.com/office/powerpoint/2010/main" val="804556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0038" y="185976"/>
            <a:ext cx="11743426" cy="6266581"/>
          </a:xfrm>
        </p:spPr>
        <p:txBody>
          <a:bodyPr>
            <a:normAutofit/>
          </a:bodyPr>
          <a:lstStyle/>
          <a:p>
            <a:r>
              <a:rPr lang="it-IT" sz="2800" u="sng" dirty="0" smtClean="0"/>
              <a:t>Dati della prefettura di Mantova (1/2)</a:t>
            </a:r>
          </a:p>
        </p:txBody>
      </p:sp>
      <p:pic>
        <p:nvPicPr>
          <p:cNvPr id="7" name="Immagine 6"/>
          <p:cNvPicPr/>
          <p:nvPr/>
        </p:nvPicPr>
        <p:blipFill rotWithShape="1">
          <a:blip r:embed="rId2" cstate="print">
            <a:extLst>
              <a:ext uri="{28A0092B-C50C-407E-A947-70E740481C1C}">
                <a14:useLocalDpi xmlns:a14="http://schemas.microsoft.com/office/drawing/2010/main" val="0"/>
              </a:ext>
            </a:extLst>
          </a:blip>
          <a:srcRect t="10180" b="10067"/>
          <a:stretch/>
        </p:blipFill>
        <p:spPr bwMode="auto">
          <a:xfrm>
            <a:off x="215752" y="732958"/>
            <a:ext cx="4813448" cy="5719599"/>
          </a:xfrm>
          <a:prstGeom prst="rect">
            <a:avLst/>
          </a:prstGeom>
          <a:noFill/>
          <a:ln>
            <a:noFill/>
          </a:ln>
        </p:spPr>
      </p:pic>
      <p:sp>
        <p:nvSpPr>
          <p:cNvPr id="9" name="Rettangolo arrotondato 8"/>
          <p:cNvSpPr/>
          <p:nvPr/>
        </p:nvSpPr>
        <p:spPr>
          <a:xfrm>
            <a:off x="215752" y="4052259"/>
            <a:ext cx="4813448" cy="15937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Rettangolo arrotondato 9"/>
          <p:cNvSpPr/>
          <p:nvPr/>
        </p:nvSpPr>
        <p:spPr>
          <a:xfrm>
            <a:off x="268138" y="3187863"/>
            <a:ext cx="4761062" cy="215574"/>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Rettangolo arrotondato 12"/>
          <p:cNvSpPr/>
          <p:nvPr/>
        </p:nvSpPr>
        <p:spPr>
          <a:xfrm>
            <a:off x="196701" y="2639933"/>
            <a:ext cx="4761062" cy="235113"/>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4" name="Rettangolo arrotondato 13"/>
          <p:cNvSpPr/>
          <p:nvPr/>
        </p:nvSpPr>
        <p:spPr>
          <a:xfrm>
            <a:off x="230038" y="5048251"/>
            <a:ext cx="4694388" cy="18987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7" name="Immagine 16"/>
          <p:cNvPicPr/>
          <p:nvPr/>
        </p:nvPicPr>
        <p:blipFill rotWithShape="1">
          <a:blip r:embed="rId3" cstate="print">
            <a:extLst>
              <a:ext uri="{28A0092B-C50C-407E-A947-70E740481C1C}">
                <a14:useLocalDpi xmlns:a14="http://schemas.microsoft.com/office/drawing/2010/main" val="0"/>
              </a:ext>
            </a:extLst>
          </a:blip>
          <a:srcRect t="6006" b="9390"/>
          <a:stretch/>
        </p:blipFill>
        <p:spPr bwMode="auto">
          <a:xfrm>
            <a:off x="6538912" y="756770"/>
            <a:ext cx="4691063" cy="5719599"/>
          </a:xfrm>
          <a:prstGeom prst="rect">
            <a:avLst/>
          </a:prstGeom>
          <a:noFill/>
          <a:ln>
            <a:noFill/>
          </a:ln>
        </p:spPr>
      </p:pic>
      <p:sp>
        <p:nvSpPr>
          <p:cNvPr id="11" name="Rettangolo arrotondato 10"/>
          <p:cNvSpPr/>
          <p:nvPr/>
        </p:nvSpPr>
        <p:spPr>
          <a:xfrm>
            <a:off x="258613" y="1838325"/>
            <a:ext cx="10904687" cy="39052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8" name="Rettangolo arrotondato 17"/>
          <p:cNvSpPr/>
          <p:nvPr/>
        </p:nvSpPr>
        <p:spPr>
          <a:xfrm>
            <a:off x="6368901" y="3724201"/>
            <a:ext cx="4718198" cy="17184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Rettangolo arrotondato 11"/>
          <p:cNvSpPr/>
          <p:nvPr/>
        </p:nvSpPr>
        <p:spPr>
          <a:xfrm>
            <a:off x="230037" y="4348163"/>
            <a:ext cx="10857063" cy="205419"/>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Rettangolo arrotondato 14"/>
          <p:cNvSpPr/>
          <p:nvPr/>
        </p:nvSpPr>
        <p:spPr>
          <a:xfrm>
            <a:off x="230036" y="5534025"/>
            <a:ext cx="10857063" cy="198765"/>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3" name="Rettangolo 22"/>
          <p:cNvSpPr/>
          <p:nvPr/>
        </p:nvSpPr>
        <p:spPr>
          <a:xfrm>
            <a:off x="3077929" y="6496516"/>
            <a:ext cx="7559425" cy="323165"/>
          </a:xfrm>
          <a:prstGeom prst="rect">
            <a:avLst/>
          </a:prstGeom>
        </p:spPr>
        <p:txBody>
          <a:bodyPr wrap="square">
            <a:spAutoFit/>
          </a:bodyPr>
          <a:lstStyle/>
          <a:p>
            <a:r>
              <a:rPr lang="it-IT" sz="1500" dirty="0"/>
              <a:t>Osservatorio Permanente sulla Legalità – Anno 2019 – 16/12/2020</a:t>
            </a:r>
          </a:p>
        </p:txBody>
      </p:sp>
    </p:spTree>
    <p:extLst>
      <p:ext uri="{BB962C8B-B14F-4D97-AF65-F5344CB8AC3E}">
        <p14:creationId xmlns:p14="http://schemas.microsoft.com/office/powerpoint/2010/main" val="383669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30038" y="4429919"/>
            <a:ext cx="11743426" cy="2387600"/>
          </a:xfrm>
        </p:spPr>
        <p:txBody>
          <a:bodyPr>
            <a:normAutofit/>
          </a:bodyPr>
          <a:lstStyle/>
          <a:p>
            <a:r>
              <a:rPr lang="it-IT" sz="1500" dirty="0" smtClean="0"/>
              <a:t>Osservatorio Permanente sulla Legalità – Anno 2019 – 16/12/2020</a:t>
            </a:r>
            <a:endParaRPr lang="it-IT" sz="1500" dirty="0"/>
          </a:p>
        </p:txBody>
      </p:sp>
      <p:sp>
        <p:nvSpPr>
          <p:cNvPr id="3" name="Sottotitolo 2"/>
          <p:cNvSpPr>
            <a:spLocks noGrp="1"/>
          </p:cNvSpPr>
          <p:nvPr>
            <p:ph type="subTitle" idx="1"/>
          </p:nvPr>
        </p:nvSpPr>
        <p:spPr>
          <a:xfrm>
            <a:off x="230038" y="185976"/>
            <a:ext cx="11743426" cy="6266581"/>
          </a:xfrm>
        </p:spPr>
        <p:txBody>
          <a:bodyPr>
            <a:normAutofit/>
          </a:bodyPr>
          <a:lstStyle/>
          <a:p>
            <a:r>
              <a:rPr lang="it-IT" sz="2800" u="sng" dirty="0" smtClean="0"/>
              <a:t>Dati della prefettura di Mantova (2/2)</a:t>
            </a:r>
          </a:p>
        </p:txBody>
      </p:sp>
      <p:pic>
        <p:nvPicPr>
          <p:cNvPr id="8" name="Immagine 7"/>
          <p:cNvPicPr>
            <a:picLocks noChangeAspect="1"/>
          </p:cNvPicPr>
          <p:nvPr/>
        </p:nvPicPr>
        <p:blipFill>
          <a:blip r:embed="rId2"/>
          <a:stretch>
            <a:fillRect/>
          </a:stretch>
        </p:blipFill>
        <p:spPr>
          <a:xfrm>
            <a:off x="311040" y="590385"/>
            <a:ext cx="6121619" cy="6227134"/>
          </a:xfrm>
          <a:prstGeom prst="rect">
            <a:avLst/>
          </a:prstGeom>
        </p:spPr>
      </p:pic>
      <p:sp>
        <p:nvSpPr>
          <p:cNvPr id="16" name="CasellaDiTesto 15"/>
          <p:cNvSpPr txBox="1"/>
          <p:nvPr/>
        </p:nvSpPr>
        <p:spPr>
          <a:xfrm>
            <a:off x="5248275" y="727982"/>
            <a:ext cx="6725189" cy="5355312"/>
          </a:xfrm>
          <a:prstGeom prst="rect">
            <a:avLst/>
          </a:prstGeom>
          <a:noFill/>
        </p:spPr>
        <p:txBody>
          <a:bodyPr wrap="square" rtlCol="0">
            <a:spAutoFit/>
          </a:bodyPr>
          <a:lstStyle/>
          <a:p>
            <a:pPr algn="just"/>
            <a:r>
              <a:rPr lang="it-IT" dirty="0" smtClean="0"/>
              <a:t>La </a:t>
            </a:r>
            <a:r>
              <a:rPr lang="it-IT" dirty="0"/>
              <a:t>presenza della criminalità organizzata nel territorio si è particolarmente evidenziata a partire dagli inizi del 2015 quando sono stati registrati in provincia episodi di danneggiamento, incendio o altri reati tipicamente collegati alle attività delle </a:t>
            </a:r>
            <a:r>
              <a:rPr lang="it-IT" dirty="0" smtClean="0"/>
              <a:t>cosche. </a:t>
            </a:r>
            <a:r>
              <a:rPr lang="it-IT" dirty="0"/>
              <a:t>E’ </a:t>
            </a:r>
            <a:r>
              <a:rPr lang="it-IT" dirty="0" smtClean="0"/>
              <a:t>stato, </a:t>
            </a:r>
            <a:r>
              <a:rPr lang="it-IT" dirty="0"/>
              <a:t>però, soltanto con la </a:t>
            </a:r>
            <a:r>
              <a:rPr lang="it-IT" dirty="0" smtClean="0"/>
              <a:t>cosiddetta </a:t>
            </a:r>
            <a:r>
              <a:rPr lang="it-IT" dirty="0"/>
              <a:t>operazione “Pesci” - parallela alla contestuale “Aemilia</a:t>
            </a:r>
            <a:r>
              <a:rPr lang="it-IT" dirty="0" smtClean="0"/>
              <a:t>”- diretta </a:t>
            </a:r>
            <a:r>
              <a:rPr lang="it-IT" dirty="0"/>
              <a:t>dalla D.D.A. di Brescia, che è stato possibile accertare la presenza sul territorio di alcuni referenti della ‘ndrangheta calabrese per conto della quale sono stati condotti  affari e speculazioni soprattutto in campo edilizio, con reiterate attività intimidatorie ed estorsive. </a:t>
            </a:r>
            <a:r>
              <a:rPr lang="it-IT" b="1" dirty="0"/>
              <a:t> </a:t>
            </a:r>
            <a:endParaRPr lang="it-IT" dirty="0"/>
          </a:p>
          <a:p>
            <a:r>
              <a:rPr lang="it-IT" dirty="0" smtClean="0"/>
              <a:t>5.882 provvedimenti che hanno attestato </a:t>
            </a:r>
            <a:r>
              <a:rPr lang="it-IT" dirty="0"/>
              <a:t>l’”idoneità” di ditte con sede legale nella provincia ad intrattenere rapporti economici con le pubbliche </a:t>
            </a:r>
            <a:r>
              <a:rPr lang="it-IT" dirty="0" smtClean="0"/>
              <a:t>amministrazioni </a:t>
            </a:r>
            <a:r>
              <a:rPr lang="it-IT" dirty="0" smtClean="0">
                <a:sym typeface="Wingdings" panose="05000000000000000000" pitchFamily="2" charset="2"/>
              </a:rPr>
              <a:t> 4 provvedimenti di interdizione per probabile rischio di condizionamento delle scelte ed indirizzi da parte della Criminalità Organizzata.</a:t>
            </a:r>
            <a:endParaRPr lang="it-IT" dirty="0" smtClean="0"/>
          </a:p>
          <a:p>
            <a:endParaRPr lang="it-IT" dirty="0" smtClean="0"/>
          </a:p>
          <a:p>
            <a:pPr algn="just"/>
            <a:r>
              <a:rPr lang="it-IT" dirty="0" smtClean="0"/>
              <a:t>Nel 2019 è stato stipulato un Patto di sicurezza con il comune di Castiglione delle Stiviere.</a:t>
            </a:r>
          </a:p>
          <a:p>
            <a:r>
              <a:rPr lang="it-IT" dirty="0" smtClean="0"/>
              <a:t>Bozza di piano antimafia portata all’attenzione del comune </a:t>
            </a:r>
            <a:r>
              <a:rPr lang="it-IT" dirty="0" smtClean="0"/>
              <a:t>capoluogo</a:t>
            </a:r>
            <a:endParaRPr lang="it-IT" dirty="0" smtClean="0"/>
          </a:p>
        </p:txBody>
      </p:sp>
    </p:spTree>
    <p:extLst>
      <p:ext uri="{BB962C8B-B14F-4D97-AF65-F5344CB8AC3E}">
        <p14:creationId xmlns:p14="http://schemas.microsoft.com/office/powerpoint/2010/main" val="29267544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2745</Words>
  <Application>Microsoft Office PowerPoint</Application>
  <PresentationFormat>Widescreen</PresentationFormat>
  <Paragraphs>106</Paragraphs>
  <Slides>13</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13</vt:i4>
      </vt:variant>
    </vt:vector>
  </HeadingPairs>
  <TitlesOfParts>
    <vt:vector size="23" baseType="lpstr">
      <vt:lpstr>Arial</vt:lpstr>
      <vt:lpstr>Calibri</vt:lpstr>
      <vt:lpstr>Calibri Light</vt:lpstr>
      <vt:lpstr>CIDFont+F1</vt:lpstr>
      <vt:lpstr>CIDFont+F2</vt:lpstr>
      <vt:lpstr>Garamond</vt:lpstr>
      <vt:lpstr>Garamond,Italic</vt:lpstr>
      <vt:lpstr>Times New Roman</vt:lpstr>
      <vt:lpstr>Wingdings</vt:lpstr>
      <vt:lpstr>Tema di Office</vt:lpstr>
      <vt:lpstr>Osservatorio Permanente sulla Legalità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Osservatorio Permanente sulla Legalità – Anno 2019 – 16/12/2020</vt:lpstr>
      <vt:lpstr>Presentazione standard di PowerPoint</vt:lpstr>
      <vt:lpstr>Presentazione standard di PowerPoint</vt:lpstr>
      <vt:lpstr>Presentazione standard di PowerPoint</vt:lpstr>
      <vt:lpstr>Presentazione standard di PowerPoint</vt:lpstr>
    </vt:vector>
  </TitlesOfParts>
  <Company>Credito Emiliano SPA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Osservatorio Permanente sulla Legalità</dc:title>
  <dc:creator>RICCADONNA ALESSANDRA</dc:creator>
  <cp:lastModifiedBy>Alessandra Riccadonna</cp:lastModifiedBy>
  <cp:revision>41</cp:revision>
  <dcterms:created xsi:type="dcterms:W3CDTF">2020-12-14T14:02:29Z</dcterms:created>
  <dcterms:modified xsi:type="dcterms:W3CDTF">2020-12-18T10:33:32Z</dcterms:modified>
</cp:coreProperties>
</file>